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notesMasterIdLst>
    <p:notesMasterId r:id="rId37"/>
  </p:notesMasterIdLst>
  <p:sldIdLst>
    <p:sldId id="613" r:id="rId2"/>
    <p:sldId id="614" r:id="rId3"/>
    <p:sldId id="615" r:id="rId4"/>
    <p:sldId id="616" r:id="rId5"/>
    <p:sldId id="619" r:id="rId6"/>
    <p:sldId id="620" r:id="rId7"/>
    <p:sldId id="621" r:id="rId8"/>
    <p:sldId id="622" r:id="rId9"/>
    <p:sldId id="623" r:id="rId10"/>
    <p:sldId id="624" r:id="rId11"/>
    <p:sldId id="625" r:id="rId12"/>
    <p:sldId id="626" r:id="rId13"/>
    <p:sldId id="627" r:id="rId14"/>
    <p:sldId id="635" r:id="rId15"/>
    <p:sldId id="636" r:id="rId16"/>
    <p:sldId id="628" r:id="rId17"/>
    <p:sldId id="582" r:id="rId18"/>
    <p:sldId id="583" r:id="rId19"/>
    <p:sldId id="587" r:id="rId20"/>
    <p:sldId id="588" r:id="rId21"/>
    <p:sldId id="589" r:id="rId22"/>
    <p:sldId id="639" r:id="rId23"/>
    <p:sldId id="598" r:id="rId24"/>
    <p:sldId id="596" r:id="rId25"/>
    <p:sldId id="597" r:id="rId26"/>
    <p:sldId id="629" r:id="rId27"/>
    <p:sldId id="630" r:id="rId28"/>
    <p:sldId id="631" r:id="rId29"/>
    <p:sldId id="632" r:id="rId30"/>
    <p:sldId id="633" r:id="rId31"/>
    <p:sldId id="634" r:id="rId32"/>
    <p:sldId id="617" r:id="rId33"/>
    <p:sldId id="618" r:id="rId34"/>
    <p:sldId id="637" r:id="rId35"/>
    <p:sldId id="638" r:id="rId3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000000"/>
        </a:solidFill>
        <a:latin typeface="Times New Roman" pitchFamily="18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000000"/>
        </a:solidFill>
        <a:latin typeface="Times New Roman" pitchFamily="18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000000"/>
        </a:solidFill>
        <a:latin typeface="Times New Roman" pitchFamily="18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000000"/>
        </a:solidFill>
        <a:latin typeface="Times New Roman" pitchFamily="18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000000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sz="2000" kern="1200">
        <a:solidFill>
          <a:srgbClr val="000000"/>
        </a:solidFill>
        <a:latin typeface="Times New Roman" pitchFamily="18" charset="0"/>
        <a:ea typeface="宋体" charset="-122"/>
        <a:cs typeface="+mn-cs"/>
      </a:defRPr>
    </a:lvl6pPr>
    <a:lvl7pPr marL="2743200" algn="l" defTabSz="914400" rtl="0" eaLnBrk="1" latinLnBrk="0" hangingPunct="1">
      <a:defRPr sz="2000" kern="1200">
        <a:solidFill>
          <a:srgbClr val="000000"/>
        </a:solidFill>
        <a:latin typeface="Times New Roman" pitchFamily="18" charset="0"/>
        <a:ea typeface="宋体" charset="-122"/>
        <a:cs typeface="+mn-cs"/>
      </a:defRPr>
    </a:lvl7pPr>
    <a:lvl8pPr marL="3200400" algn="l" defTabSz="914400" rtl="0" eaLnBrk="1" latinLnBrk="0" hangingPunct="1">
      <a:defRPr sz="2000" kern="1200">
        <a:solidFill>
          <a:srgbClr val="000000"/>
        </a:solidFill>
        <a:latin typeface="Times New Roman" pitchFamily="18" charset="0"/>
        <a:ea typeface="宋体" charset="-122"/>
        <a:cs typeface="+mn-cs"/>
      </a:defRPr>
    </a:lvl8pPr>
    <a:lvl9pPr marL="3657600" algn="l" defTabSz="914400" rtl="0" eaLnBrk="1" latinLnBrk="0" hangingPunct="1">
      <a:defRPr sz="2000" kern="1200">
        <a:solidFill>
          <a:srgbClr val="000000"/>
        </a:solidFill>
        <a:latin typeface="Times New Roman" pitchFamily="18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00FF"/>
    <a:srgbClr val="FF3300"/>
    <a:srgbClr val="00FFFF"/>
    <a:srgbClr val="FFFFCC"/>
    <a:srgbClr val="CCFFCC"/>
    <a:srgbClr val="008000"/>
    <a:srgbClr val="000000"/>
    <a:srgbClr val="CC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1" autoAdjust="0"/>
    <p:restoredTop sz="95337" autoAdjust="0"/>
  </p:normalViewPr>
  <p:slideViewPr>
    <p:cSldViewPr>
      <p:cViewPr varScale="1">
        <p:scale>
          <a:sx n="109" d="100"/>
          <a:sy n="109" d="100"/>
        </p:scale>
        <p:origin x="171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7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91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91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191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91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A205C85F-A9A9-4F45-8419-85E18D74F1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74000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7394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If a is known, the system is completely broken.</a:t>
            </a:r>
          </a:p>
          <a:p>
            <a:r>
              <a:rPr lang="en-US" altLang="zh-CN" dirty="0" smtClean="0"/>
              <a:t>If a is unknown, let us try to forge a signature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for a given x. We find that:</a:t>
            </a:r>
          </a:p>
          <a:p>
            <a:r>
              <a:rPr lang="en-US" altLang="zh-CN" dirty="0" smtClean="0"/>
              <a:t>There</a:t>
            </a:r>
            <a:r>
              <a:rPr lang="en-US" altLang="zh-CN" baseline="0" dirty="0" smtClean="0"/>
              <a:t> exist an existential forgery under a key-only attack, and an existential forgery under a known message attack.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Moreover, the </a:t>
            </a:r>
            <a:r>
              <a:rPr lang="en-US" altLang="zh-CN" baseline="0" dirty="0" err="1" smtClean="0"/>
              <a:t>ElGamal</a:t>
            </a:r>
            <a:r>
              <a:rPr lang="en-US" altLang="zh-CN" baseline="0" dirty="0" smtClean="0"/>
              <a:t> signature can be broken if it is used carelessly. If the random value k used in signing is revealed, or the same k is used to sign two different messages, then the secret key a can be computed and the system is completely broken.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8622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If a is known, the system is completely broken.</a:t>
            </a:r>
          </a:p>
          <a:p>
            <a:r>
              <a:rPr lang="en-US" altLang="zh-CN" dirty="0" smtClean="0"/>
              <a:t>If a is unknown, let us try to forge a signature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for a given x. We find that:</a:t>
            </a:r>
          </a:p>
          <a:p>
            <a:r>
              <a:rPr lang="en-US" altLang="zh-CN" dirty="0" smtClean="0"/>
              <a:t>There</a:t>
            </a:r>
            <a:r>
              <a:rPr lang="en-US" altLang="zh-CN" baseline="0" dirty="0" smtClean="0"/>
              <a:t> exist an existential forgery under a key-only attack, and an existential forgery under a known message attack.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Moreover, the </a:t>
            </a:r>
            <a:r>
              <a:rPr lang="en-US" altLang="zh-CN" baseline="0" dirty="0" err="1" smtClean="0"/>
              <a:t>ElGamal</a:t>
            </a:r>
            <a:r>
              <a:rPr lang="en-US" altLang="zh-CN" baseline="0" dirty="0" smtClean="0"/>
              <a:t> signature can be broken if it is used carelessly. If the random value k used in signing is revealed, or the same k is used to sign two different messages, then the secret key a can be computed and the system is completely broken.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8622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05C85F-A9A9-4F45-8419-85E18D74F1A7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236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</a:endParaRPr>
          </a:p>
        </p:txBody>
      </p:sp>
      <p:grpSp>
        <p:nvGrpSpPr>
          <p:cNvPr id="5" name="组合 18"/>
          <p:cNvGrpSpPr>
            <a:grpSpLocks/>
          </p:cNvGrpSpPr>
          <p:nvPr/>
        </p:nvGrpSpPr>
        <p:grpSpPr bwMode="auto">
          <a:xfrm>
            <a:off x="-3175" y="5229225"/>
            <a:ext cx="9147175" cy="1635125"/>
            <a:chOff x="-3765" y="4832896"/>
            <a:chExt cx="9147765" cy="2032192"/>
          </a:xfrm>
        </p:grpSpPr>
        <p:sp>
          <p:nvSpPr>
            <p:cNvPr id="6" name="任意多边形 5"/>
            <p:cNvSpPr>
              <a:spLocks/>
            </p:cNvSpPr>
            <p:nvPr/>
          </p:nvSpPr>
          <p:spPr bwMode="auto">
            <a:xfrm>
              <a:off x="1687032" y="4832896"/>
              <a:ext cx="7456968" cy="5189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rgbClr val="00FFFF">
                <a:alpha val="4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35926" y="5134766"/>
              <a:ext cx="9108074" cy="838525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5680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0" y="0"/>
            <a:ext cx="9138308" cy="2278484"/>
          </a:xfrm>
          <a:prstGeom prst="rect">
            <a:avLst/>
          </a:prstGeom>
          <a:solidFill>
            <a:srgbClr val="3333CC"/>
          </a:solidFill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2132856"/>
            <a:ext cx="7772400" cy="1397713"/>
          </a:xfrm>
        </p:spPr>
        <p:txBody>
          <a:bodyPr/>
          <a:lstStyle>
            <a:lvl1pPr algn="ctr">
              <a:defRPr sz="4800" b="1"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761609"/>
          </a:xfrm>
        </p:spPr>
        <p:txBody>
          <a:bodyPr lIns="45720" rIns="45720" anchor="ctr"/>
          <a:lstStyle>
            <a:lvl1pPr marL="0" marR="64008" indent="0" algn="ctr">
              <a:buNone/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12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E251E083-901F-4BC2-8C38-FB5A6761785D}" type="datetime1">
              <a:rPr lang="zh-CN" altLang="en-US"/>
              <a:pPr>
                <a:defRPr/>
              </a:pPr>
              <a:t>2024/6/12</a:t>
            </a:fld>
            <a:endParaRPr lang="zh-CN" altLang="en-US"/>
          </a:p>
        </p:txBody>
      </p:sp>
      <p:sp>
        <p:nvSpPr>
          <p:cNvPr id="13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2DA2BF">
                    <a:tint val="20000"/>
                  </a:srgbClr>
                </a:solidFill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48671791-7718-421F-9604-96040524D9F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CB35C2F0-B516-4797-87AC-FB41C060B4CC}" type="datetime1">
              <a:rPr lang="zh-CN" altLang="en-US"/>
              <a:pPr>
                <a:defRPr/>
              </a:pPr>
              <a:t>2024/6/12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24FB1B26-A1F9-49E7-A758-C94F7EA9DF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1C368940-16D0-4448-BC70-0EC43D9DFF99}" type="datetime1">
              <a:rPr lang="zh-CN" altLang="en-US"/>
              <a:pPr>
                <a:defRPr/>
              </a:pPr>
              <a:t>2024/6/12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8B216140-AE8D-4A87-97CE-2897770B84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rgbClr val="5680F8"/>
              </a:buClr>
              <a:buSzPct val="80000"/>
              <a:buFont typeface="Wingdings" pitchFamily="2" charset="2"/>
              <a:buChar char="l"/>
              <a:defRPr/>
            </a:lvl2pPr>
            <a:lvl3pPr>
              <a:buClr>
                <a:srgbClr val="00FFFF"/>
              </a:buClr>
              <a:buFont typeface="Wingdings" pitchFamily="2" charset="2"/>
              <a:buChar char="Ø"/>
              <a:defRPr/>
            </a:lvl3pPr>
            <a:extLst/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727825" y="6408738"/>
            <a:ext cx="1300163" cy="365125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800" b="1">
                <a:solidFill>
                  <a:srgbClr val="33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1pPr>
            <a:extLst/>
          </a:lstStyle>
          <a:p>
            <a:pPr>
              <a:defRPr/>
            </a:pPr>
            <a:fld id="{42902059-00DC-41D9-82E4-FC76C08D8D70}" type="datetime1">
              <a:rPr lang="zh-CN" altLang="en-US"/>
              <a:pPr>
                <a:defRPr/>
              </a:pPr>
              <a:t>2024/6/12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800" b="1">
                <a:solidFill>
                  <a:srgbClr val="33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1pPr>
            <a:extLst/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027988" y="6408738"/>
            <a:ext cx="985837" cy="365125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800" b="1">
                <a:solidFill>
                  <a:srgbClr val="3333CC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1pPr>
            <a:extLst/>
          </a:lstStyle>
          <a:p>
            <a:pPr>
              <a:defRPr/>
            </a:pPr>
            <a:fld id="{0EC8E27E-8D50-4935-97BA-5FA782506CC6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0F2B1DF7-6329-4CCD-978F-007D72B61B41}" type="datetime1">
              <a:rPr lang="zh-CN" altLang="en-US"/>
              <a:pPr>
                <a:defRPr/>
              </a:pPr>
              <a:t>2024/6/12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D201F6DF-8F41-4FE5-8D2F-F653C2A8B09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E3E22E9A-FB44-4797-861D-B72691FB479D}" type="datetime1">
              <a:rPr lang="zh-CN" altLang="en-US"/>
              <a:pPr>
                <a:defRPr/>
              </a:pPr>
              <a:t>2024/6/12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A1347C09-C49E-4F07-B432-F0D59B09219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5243EA83-6EF2-47B9-A310-FF516838A4D4}" type="datetime1">
              <a:rPr lang="zh-CN" altLang="en-US"/>
              <a:pPr>
                <a:defRPr/>
              </a:pPr>
              <a:t>2024/6/12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C9BB04F2-A488-4077-9867-48D926231E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6A7B5BB8-D6C0-4126-AFB9-C65F33BD1F24}" type="datetime1">
              <a:rPr lang="zh-CN" altLang="en-US"/>
              <a:pPr>
                <a:defRPr/>
              </a:pPr>
              <a:t>2024/6/12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35CC4AA0-8F8D-4A2A-8D24-6CFA2ED8FD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3002A486-1407-44C6-896A-594FAC24A4A8}" type="datetime1">
              <a:rPr lang="zh-CN" altLang="en-US"/>
              <a:pPr>
                <a:defRPr/>
              </a:pPr>
              <a:t>2024/6/12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C854E5F3-C1A3-4A98-921D-783713C6BA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C761FD46-1D91-4D73-A896-64123BD1B841}" type="datetime1">
              <a:rPr lang="zh-CN" altLang="en-US"/>
              <a:pPr>
                <a:defRPr/>
              </a:pPr>
              <a:t>2024/6/12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1D82E0E0-1BE7-436A-986D-2EB75FF7E2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6" name="任意多边形 5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7" name="直角三角形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燕尾形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941E49F0-BB78-4502-A0E2-57E9D468638C}" type="datetime1">
              <a:rPr lang="zh-CN" altLang="en-US"/>
              <a:pPr>
                <a:defRPr/>
              </a:pPr>
              <a:t>2024/6/12</a:t>
            </a:fld>
            <a:endParaRPr lang="zh-CN" altLang="en-US"/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endParaRPr lang="zh-CN" altLang="en-US"/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Times New Roman" pitchFamily="18" charset="0"/>
                <a:ea typeface="宋体" pitchFamily="2" charset="-122"/>
              </a:defRPr>
            </a:lvl1pPr>
            <a:extLst/>
          </a:lstStyle>
          <a:p>
            <a:pPr>
              <a:defRPr/>
            </a:pPr>
            <a:fld id="{88A05002-3D41-40EC-82EE-F4C7E0BE6E4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081" name="文本占位符 29"/>
          <p:cNvSpPr>
            <a:spLocks noGrp="1"/>
          </p:cNvSpPr>
          <p:nvPr>
            <p:ph type="body" idx="1"/>
          </p:nvPr>
        </p:nvSpPr>
        <p:spPr bwMode="auto">
          <a:xfrm>
            <a:off x="457200" y="1341438"/>
            <a:ext cx="8229600" cy="453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prstClr val="black"/>
                </a:solidFill>
                <a:latin typeface="Lucida Sans Unicode"/>
                <a:ea typeface="黑体"/>
              </a:defRPr>
            </a:lvl1pPr>
            <a:extLst/>
          </a:lstStyle>
          <a:p>
            <a:pPr>
              <a:defRPr/>
            </a:pPr>
            <a:fld id="{E240CA50-5A1A-48DC-B86D-4FEE8BE65499}" type="datetime1">
              <a:rPr lang="zh-CN" altLang="en-US"/>
              <a:pPr>
                <a:defRPr/>
              </a:pPr>
              <a:t>2024/6/12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prstClr val="black"/>
                </a:solidFill>
                <a:latin typeface="Lucida Sans Unicode"/>
                <a:ea typeface="黑体"/>
              </a:defRPr>
            </a:lvl1pPr>
            <a:extLst/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>
                <a:solidFill>
                  <a:prstClr val="black"/>
                </a:solidFill>
                <a:latin typeface="Lucida Sans Unicode"/>
                <a:ea typeface="黑体"/>
              </a:defRPr>
            </a:lvl1pPr>
            <a:extLst/>
          </a:lstStyle>
          <a:p>
            <a:pPr>
              <a:defRPr/>
            </a:pPr>
            <a:fld id="{5AF2F3C9-4E26-4D03-86E3-49CAD35C57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395288" y="1196975"/>
            <a:ext cx="8353425" cy="0"/>
          </a:xfrm>
          <a:prstGeom prst="line">
            <a:avLst/>
          </a:prstGeom>
          <a:ln w="73025">
            <a:solidFill>
              <a:srgbClr val="5680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1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 Unicode" pitchFamily="34" charset="0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 Unicode" pitchFamily="34" charset="0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 Unicode" pitchFamily="34" charset="0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 Unicode" pitchFamily="34" charset="0"/>
          <a:ea typeface="黑体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 Unicode" pitchFamily="34" charset="0"/>
          <a:ea typeface="黑体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 Unicode" pitchFamily="34" charset="0"/>
          <a:ea typeface="黑体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 Unicode" pitchFamily="34" charset="0"/>
          <a:ea typeface="黑体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 Unicode" pitchFamily="34" charset="0"/>
          <a:ea typeface="黑体" pitchFamily="49" charset="-122"/>
        </a:defRPr>
      </a:lvl9pPr>
      <a:extLst/>
    </p:titleStyle>
    <p:bodyStyle>
      <a:lvl1pPr marL="365125" indent="-255588" algn="l" rtl="0" eaLnBrk="0" fontAlgn="base" hangingPunct="0">
        <a:lnSpc>
          <a:spcPct val="130000"/>
        </a:lnSpc>
        <a:spcBef>
          <a:spcPts val="400"/>
        </a:spcBef>
        <a:spcAft>
          <a:spcPct val="0"/>
        </a:spcAft>
        <a:buClr>
          <a:schemeClr val="accent1"/>
        </a:buClr>
        <a:buSzPct val="100000"/>
        <a:buFont typeface="Wingdings 3" pitchFamily="18" charset="2"/>
        <a:buChar char=""/>
        <a:defRPr sz="3200" b="1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620713" indent="-228600" algn="l" rtl="0" eaLnBrk="0" fontAlgn="base" hangingPunct="0">
        <a:lnSpc>
          <a:spcPct val="130000"/>
        </a:lnSpc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800" b="1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858838" indent="-228600" algn="l" rtl="0" eaLnBrk="0" fontAlgn="base" hangingPunct="0">
        <a:lnSpc>
          <a:spcPct val="130000"/>
        </a:lnSpc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400" b="1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143000" indent="-228600" algn="l" rtl="0" eaLnBrk="0" fontAlgn="base" hangingPunct="0">
        <a:lnSpc>
          <a:spcPct val="130000"/>
        </a:lnSpc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000" b="1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1371600" indent="-228600" algn="l" rtl="0" eaLnBrk="0" fontAlgn="base" hangingPunct="0">
        <a:lnSpc>
          <a:spcPct val="130000"/>
        </a:lnSpc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000" b="1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13184" y="1340769"/>
            <a:ext cx="8579296" cy="1872208"/>
          </a:xfrm>
        </p:spPr>
        <p:txBody>
          <a:bodyPr/>
          <a:lstStyle/>
          <a:p>
            <a:pPr indent="-365125">
              <a:buNone/>
            </a:pPr>
            <a:r>
              <a:rPr lang="en-US" altLang="zh-CN" sz="2000" dirty="0" smtClean="0"/>
              <a:t>4.3 Suppose y = DES(x, K) and y</a:t>
            </a:r>
            <a:r>
              <a:rPr lang="en-US" altLang="zh-CN" sz="2000" i="1" dirty="0" smtClean="0"/>
              <a:t>’</a:t>
            </a:r>
            <a:r>
              <a:rPr lang="en-US" altLang="zh-CN" sz="2000" dirty="0" smtClean="0"/>
              <a:t> = DES(c(x), c(K)), where c(·) denotes the bitwise complement of its argument. Prove that y</a:t>
            </a:r>
            <a:r>
              <a:rPr lang="en-US" altLang="zh-CN" sz="2000" i="1" dirty="0" smtClean="0"/>
              <a:t>’</a:t>
            </a:r>
            <a:r>
              <a:rPr lang="en-US" altLang="zh-CN" sz="2000" dirty="0" smtClean="0"/>
              <a:t>= c(y).</a:t>
            </a:r>
          </a:p>
          <a:p>
            <a:pPr indent="-365125">
              <a:buNone/>
            </a:pPr>
            <a:r>
              <a:rPr lang="en-US" altLang="zh-CN" sz="2000" dirty="0" smtClean="0"/>
              <a:t>Answer:</a:t>
            </a:r>
            <a:endParaRPr lang="zh-CN" altLang="en-US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1026" y="2780928"/>
            <a:ext cx="1316718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4053" y="3573017"/>
            <a:ext cx="2305819" cy="601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963" y="4365873"/>
            <a:ext cx="2054845" cy="201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7584" y="3195931"/>
            <a:ext cx="2736304" cy="305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95936" y="2636912"/>
            <a:ext cx="5003080" cy="348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直接连接符 21"/>
          <p:cNvCxnSpPr/>
          <p:nvPr/>
        </p:nvCxnSpPr>
        <p:spPr>
          <a:xfrm>
            <a:off x="3923928" y="249289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>
          <a:xfrm>
            <a:off x="2411760" y="3861048"/>
            <a:ext cx="1080120" cy="360040"/>
          </a:xfrm>
          <a:prstGeom prst="round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971600" y="2708920"/>
            <a:ext cx="1368152" cy="360040"/>
          </a:xfrm>
          <a:prstGeom prst="roundRect">
            <a:avLst/>
          </a:prstGeom>
          <a:noFill/>
          <a:ln w="285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3300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588224" y="3717032"/>
            <a:ext cx="648072" cy="360040"/>
          </a:xfrm>
          <a:prstGeom prst="round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55576" y="3140968"/>
            <a:ext cx="2808312" cy="432048"/>
          </a:xfrm>
          <a:prstGeom prst="roundRect">
            <a:avLst/>
          </a:prstGeom>
          <a:noFill/>
          <a:ln w="285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3300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115616" y="3573016"/>
            <a:ext cx="1152128" cy="288032"/>
          </a:xfrm>
          <a:prstGeom prst="roundRect">
            <a:avLst/>
          </a:prstGeom>
          <a:noFill/>
          <a:ln w="285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3300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115616" y="3861048"/>
            <a:ext cx="1152128" cy="288032"/>
          </a:xfrm>
          <a:prstGeom prst="roundRect">
            <a:avLst/>
          </a:prstGeom>
          <a:noFill/>
          <a:ln w="285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3300"/>
              </a:solidFill>
            </a:endParaRPr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59832" y="6093296"/>
            <a:ext cx="166687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圆角矩形 33"/>
          <p:cNvSpPr/>
          <p:nvPr/>
        </p:nvSpPr>
        <p:spPr>
          <a:xfrm>
            <a:off x="2987824" y="6093296"/>
            <a:ext cx="1728192" cy="360040"/>
          </a:xfrm>
          <a:prstGeom prst="roundRect">
            <a:avLst/>
          </a:prstGeom>
          <a:noFill/>
          <a:ln w="285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3300"/>
              </a:solidFill>
            </a:endParaRPr>
          </a:p>
        </p:txBody>
      </p:sp>
      <p:sp>
        <p:nvSpPr>
          <p:cNvPr id="20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3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08105" y="2196852"/>
            <a:ext cx="2304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f(A,J) = f(c(A), c(J))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10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67944" y="1484784"/>
            <a:ext cx="8579296" cy="2448271"/>
          </a:xfrm>
        </p:spPr>
        <p:txBody>
          <a:bodyPr/>
          <a:lstStyle/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zh-CN" altLang="en-US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619672" y="2204864"/>
            <a:ext cx="662473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484784"/>
            <a:ext cx="7221438" cy="481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79512" y="1340768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5.11</a:t>
            </a:r>
            <a:endParaRPr lang="zh-CN" altLang="en-US" dirty="0"/>
          </a:p>
        </p:txBody>
      </p:sp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4</a:t>
            </a:r>
            <a:endParaRPr lang="zh-CN" alt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24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67944" y="1484784"/>
            <a:ext cx="8579296" cy="2448271"/>
          </a:xfrm>
        </p:spPr>
        <p:txBody>
          <a:bodyPr/>
          <a:lstStyle/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zh-CN" altLang="en-US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619672" y="2204864"/>
            <a:ext cx="662473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412776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5.11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916832"/>
            <a:ext cx="7765255" cy="2857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4</a:t>
            </a:r>
            <a:endParaRPr lang="zh-CN" alt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95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619672" y="2204864"/>
            <a:ext cx="662473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604" t="3462" r="8400" b="47894"/>
          <a:stretch/>
        </p:blipFill>
        <p:spPr bwMode="auto">
          <a:xfrm>
            <a:off x="827584" y="1225444"/>
            <a:ext cx="5760640" cy="2975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4</a:t>
            </a:r>
            <a:endParaRPr lang="zh-CN" altLang="en-US" dirty="0">
              <a:solidFill>
                <a:srgbClr val="3333FF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0692" t="51251" r="216" b="5068"/>
          <a:stretch/>
        </p:blipFill>
        <p:spPr bwMode="auto">
          <a:xfrm>
            <a:off x="827584" y="4221088"/>
            <a:ext cx="5760640" cy="2639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07504" y="122869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5.12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84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67944" y="1484784"/>
            <a:ext cx="8579296" cy="2448271"/>
          </a:xfrm>
        </p:spPr>
        <p:txBody>
          <a:bodyPr/>
          <a:lstStyle/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zh-CN" altLang="en-US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619672" y="2204864"/>
            <a:ext cx="662473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b="2907"/>
          <a:stretch/>
        </p:blipFill>
        <p:spPr bwMode="auto">
          <a:xfrm>
            <a:off x="390498" y="1239267"/>
            <a:ext cx="6917805" cy="56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4</a:t>
            </a:r>
            <a:endParaRPr lang="zh-CN" alt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35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619672" y="2204864"/>
            <a:ext cx="662473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4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504" y="122869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5.13</a:t>
            </a:r>
            <a:endParaRPr lang="zh-CN" altLang="en-US" sz="24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6" r="43384" b="5442"/>
          <a:stretch/>
        </p:blipFill>
        <p:spPr bwMode="auto">
          <a:xfrm rot="5400000">
            <a:off x="1523689" y="1212604"/>
            <a:ext cx="5304532" cy="583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499992" y="2040672"/>
            <a:ext cx="576064" cy="21602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03848" y="6452130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h(</a:t>
            </a:r>
            <a:r>
              <a:rPr lang="en-US" altLang="zh-CN" i="1" dirty="0" smtClean="0"/>
              <a:t>x</a:t>
            </a:r>
            <a:r>
              <a:rPr lang="en-US" altLang="zh-CN" dirty="0" smtClean="0"/>
              <a:t>)=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68144" y="6379074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=h(</a:t>
            </a:r>
            <a:r>
              <a:rPr lang="en-US" altLang="zh-CN" i="1" dirty="0" smtClean="0"/>
              <a:t>y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4932040" y="1844824"/>
            <a:ext cx="151216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3111055" y="6779184"/>
            <a:ext cx="3497997" cy="104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32240" y="6010538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contradiction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15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619672" y="2204864"/>
            <a:ext cx="662473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4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504" y="122869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5.14</a:t>
            </a:r>
            <a:endParaRPr lang="zh-CN" alt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06" t="26405" r="-411" b="3559"/>
          <a:stretch/>
        </p:blipFill>
        <p:spPr bwMode="auto">
          <a:xfrm rot="5400000">
            <a:off x="2621027" y="-83989"/>
            <a:ext cx="3287756" cy="64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215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67944" y="1484784"/>
            <a:ext cx="8579296" cy="2448271"/>
          </a:xfrm>
        </p:spPr>
        <p:txBody>
          <a:bodyPr/>
          <a:lstStyle/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zh-CN" altLang="en-US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619672" y="2204864"/>
            <a:ext cx="662473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r="836"/>
          <a:stretch/>
        </p:blipFill>
        <p:spPr bwMode="auto">
          <a:xfrm>
            <a:off x="395536" y="3140968"/>
            <a:ext cx="7704856" cy="40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4</a:t>
            </a:r>
            <a:endParaRPr lang="zh-CN" altLang="en-US" dirty="0">
              <a:solidFill>
                <a:srgbClr val="3333FF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7704856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160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5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95536" y="1196752"/>
            <a:ext cx="8496944" cy="84023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b="1" dirty="0" smtClean="0">
                <a:solidFill>
                  <a:schemeClr val="accent5">
                    <a:lumMod val="50000"/>
                  </a:schemeClr>
                </a:solidFill>
              </a:rPr>
              <a:t>6.3 </a:t>
            </a:r>
            <a:r>
              <a:rPr lang="en-US" altLang="zh-CN" sz="2400" b="1" dirty="0" smtClean="0">
                <a:solidFill>
                  <a:srgbClr val="3333FF"/>
                </a:solidFill>
              </a:rPr>
              <a:t>Implement the Extended Euclidean Algorithm (Algorithm 6.2) as the following tables</a:t>
            </a:r>
          </a:p>
          <a:p>
            <a:pPr marL="457200" indent="-457200">
              <a:lnSpc>
                <a:spcPct val="150000"/>
              </a:lnSpc>
              <a:buAutoNum type="alphaLcParenBoth"/>
              <a:defRPr/>
            </a:pPr>
            <a:r>
              <a:rPr lang="en-US" altLang="zh-CN" sz="2400" b="1" dirty="0" smtClean="0">
                <a:solidFill>
                  <a:schemeClr val="accent5">
                    <a:lumMod val="50000"/>
                  </a:schemeClr>
                </a:solidFill>
              </a:rPr>
              <a:t>Set</a:t>
            </a:r>
          </a:p>
          <a:p>
            <a:pPr marL="457200" indent="-457200">
              <a:lnSpc>
                <a:spcPct val="150000"/>
              </a:lnSpc>
              <a:buAutoNum type="alphaLcParenBoth"/>
              <a:defRPr/>
            </a:pPr>
            <a:endParaRPr lang="en-US" altLang="zh-CN" sz="24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AutoNum type="alphaLcParenBoth"/>
              <a:defRPr/>
            </a:pPr>
            <a:endParaRPr lang="en-US" altLang="zh-CN" sz="24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AutoNum type="alphaLcParenBoth"/>
              <a:defRPr/>
            </a:pPr>
            <a:endParaRPr lang="en-US" altLang="zh-CN" sz="24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400" b="1" dirty="0" smtClean="0">
                <a:solidFill>
                  <a:schemeClr val="accent5">
                    <a:lumMod val="50000"/>
                  </a:schemeClr>
                </a:solidFill>
              </a:rPr>
              <a:t>               then</a:t>
            </a:r>
            <a:endParaRPr lang="en-US" altLang="zh-CN" sz="2400" b="1"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AutoNum type="alphaLcParenBoth"/>
              <a:defRPr/>
            </a:pPr>
            <a:endParaRPr lang="en-US" altLang="zh-CN" sz="24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AutoNum type="alphaLcParenBoth"/>
              <a:defRPr/>
            </a:pPr>
            <a:endParaRPr lang="en-US" altLang="zh-CN" sz="2400" b="1"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AutoNum type="alphaLcParenBoth"/>
              <a:defRPr/>
            </a:pPr>
            <a:endParaRPr lang="en-US" altLang="zh-CN" sz="24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4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4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4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4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7" t="19070" b="39637"/>
          <a:stretch/>
        </p:blipFill>
        <p:spPr bwMode="auto">
          <a:xfrm>
            <a:off x="1534701" y="2292633"/>
            <a:ext cx="5413563" cy="2451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7" t="64752"/>
          <a:stretch/>
        </p:blipFill>
        <p:spPr bwMode="auto">
          <a:xfrm>
            <a:off x="2339752" y="4797152"/>
            <a:ext cx="5341555" cy="206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312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5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95536" y="1124744"/>
            <a:ext cx="7560840" cy="39703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</a:rPr>
              <a:t>6.3</a:t>
            </a: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782688"/>
            <a:ext cx="5955927" cy="308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573016"/>
            <a:ext cx="5586250" cy="2987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43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5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95536" y="1124744"/>
            <a:ext cx="7560840" cy="720197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</a:rPr>
              <a:t>6.4</a:t>
            </a: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</a:rPr>
              <a:t>6.5</a:t>
            </a: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-292" r="1"/>
          <a:stretch/>
        </p:blipFill>
        <p:spPr bwMode="auto">
          <a:xfrm>
            <a:off x="1331640" y="1393775"/>
            <a:ext cx="3528392" cy="29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430280"/>
            <a:ext cx="5976664" cy="2107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020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13184" y="1340768"/>
            <a:ext cx="8579296" cy="2448271"/>
          </a:xfrm>
        </p:spPr>
        <p:txBody>
          <a:bodyPr/>
          <a:lstStyle/>
          <a:p>
            <a:pPr indent="-365125">
              <a:buNone/>
            </a:pPr>
            <a:r>
              <a:rPr lang="en-US" altLang="zh-CN" sz="2000" dirty="0" smtClean="0"/>
              <a:t>4.6 Prove that decryption in CBC mode can be parallelized efficiently. More precisely, suppose we have n </a:t>
            </a:r>
            <a:r>
              <a:rPr lang="en-US" altLang="zh-CN" sz="2000" dirty="0" err="1" smtClean="0"/>
              <a:t>ciphertext</a:t>
            </a:r>
            <a:r>
              <a:rPr lang="en-US" altLang="zh-CN" sz="2000" dirty="0" smtClean="0"/>
              <a:t> blocks and n processors. Show that it is possible to decrypt all n </a:t>
            </a:r>
            <a:r>
              <a:rPr lang="en-US" altLang="zh-CN" sz="2000" dirty="0" err="1" smtClean="0"/>
              <a:t>ciphertext</a:t>
            </a:r>
            <a:r>
              <a:rPr lang="en-US" altLang="zh-CN" sz="2000" dirty="0" smtClean="0"/>
              <a:t> blocks in constant time.</a:t>
            </a:r>
          </a:p>
          <a:p>
            <a:pPr indent="-365125">
              <a:buNone/>
            </a:pPr>
            <a:r>
              <a:rPr lang="en-US" altLang="zh-CN" sz="2000" dirty="0" smtClean="0"/>
              <a:t>Answer: For CBC mode</a:t>
            </a:r>
            <a:endParaRPr lang="zh-CN" altLang="en-US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987824" y="5445224"/>
            <a:ext cx="720080" cy="5760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i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i="1" baseline="-25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endParaRPr lang="zh-CN" altLang="en-US" i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83768" y="5301208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y</a:t>
            </a:r>
            <a:r>
              <a:rPr lang="en-US" altLang="zh-CN" baseline="-25000" dirty="0" err="1" smtClean="0"/>
              <a:t>i</a:t>
            </a:r>
            <a:endParaRPr lang="zh-CN" altLang="en-US" baseline="-25000" dirty="0"/>
          </a:p>
        </p:txBody>
      </p:sp>
      <p:cxnSp>
        <p:nvCxnSpPr>
          <p:cNvPr id="36" name="直接箭头连接符 35"/>
          <p:cNvCxnSpPr>
            <a:endCxn id="30" idx="1"/>
          </p:cNvCxnSpPr>
          <p:nvPr/>
        </p:nvCxnSpPr>
        <p:spPr>
          <a:xfrm>
            <a:off x="2411760" y="5733256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30" idx="3"/>
          </p:cNvCxnSpPr>
          <p:nvPr/>
        </p:nvCxnSpPr>
        <p:spPr>
          <a:xfrm>
            <a:off x="3707904" y="5733256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4283968" y="5517232"/>
            <a:ext cx="504056" cy="504056"/>
            <a:chOff x="4572000" y="5661248"/>
            <a:chExt cx="648072" cy="648072"/>
          </a:xfrm>
        </p:grpSpPr>
        <p:sp>
          <p:nvSpPr>
            <p:cNvPr id="39" name="椭圆 38"/>
            <p:cNvSpPr/>
            <p:nvPr/>
          </p:nvSpPr>
          <p:spPr>
            <a:xfrm>
              <a:off x="4572000" y="5661248"/>
              <a:ext cx="648072" cy="64807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" name="直接连接符 40"/>
            <p:cNvCxnSpPr>
              <a:stCxn id="39" idx="2"/>
              <a:endCxn id="39" idx="6"/>
            </p:cNvCxnSpPr>
            <p:nvPr/>
          </p:nvCxnSpPr>
          <p:spPr>
            <a:xfrm>
              <a:off x="4572000" y="5985284"/>
              <a:ext cx="6480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39" idx="0"/>
              <a:endCxn id="39" idx="4"/>
            </p:cNvCxnSpPr>
            <p:nvPr/>
          </p:nvCxnSpPr>
          <p:spPr>
            <a:xfrm>
              <a:off x="4896036" y="5661248"/>
              <a:ext cx="0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直接箭头连接符 49"/>
          <p:cNvCxnSpPr/>
          <p:nvPr/>
        </p:nvCxnSpPr>
        <p:spPr>
          <a:xfrm flipV="1">
            <a:off x="4572000" y="6021288"/>
            <a:ext cx="0" cy="5486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499992" y="6125234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y</a:t>
            </a:r>
            <a:r>
              <a:rPr lang="en-US" altLang="zh-CN" baseline="-25000" dirty="0" smtClean="0"/>
              <a:t>i-1</a:t>
            </a:r>
            <a:endParaRPr lang="zh-CN" altLang="en-US" baseline="-25000" dirty="0"/>
          </a:p>
        </p:txBody>
      </p:sp>
      <p:cxnSp>
        <p:nvCxnSpPr>
          <p:cNvPr id="52" name="直接箭头连接符 51"/>
          <p:cNvCxnSpPr/>
          <p:nvPr/>
        </p:nvCxnSpPr>
        <p:spPr>
          <a:xfrm>
            <a:off x="4788024" y="5805264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004048" y="5373216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en-US" altLang="zh-CN" baseline="-25000" dirty="0" smtClean="0"/>
              <a:t>i</a:t>
            </a:r>
            <a:endParaRPr lang="zh-CN" altLang="en-US" baseline="-25000" dirty="0"/>
          </a:p>
        </p:txBody>
      </p:sp>
      <p:sp>
        <p:nvSpPr>
          <p:cNvPr id="56" name="右箭头 55"/>
          <p:cNvSpPr/>
          <p:nvPr/>
        </p:nvSpPr>
        <p:spPr>
          <a:xfrm>
            <a:off x="1403648" y="5445224"/>
            <a:ext cx="432048" cy="14401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0424" y="3501008"/>
            <a:ext cx="205740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2924944"/>
            <a:ext cx="3240360" cy="2317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圆角矩形 56"/>
          <p:cNvSpPr/>
          <p:nvPr/>
        </p:nvSpPr>
        <p:spPr>
          <a:xfrm>
            <a:off x="2843808" y="5157192"/>
            <a:ext cx="2160240" cy="11521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3</a:t>
            </a:r>
            <a:endParaRPr lang="zh-CN" alt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663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/>
      <p:bldP spid="51" grpId="0"/>
      <p:bldP spid="54" grpId="0"/>
      <p:bldP spid="5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5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95536" y="1124744"/>
            <a:ext cx="7560840" cy="39703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</a:rPr>
              <a:t>6.7</a:t>
            </a: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7579" y="1387252"/>
            <a:ext cx="7464861" cy="528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2031098" y="4895007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36096" y="4878938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9932" y="1844824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92058" y="5878586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33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5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95536" y="1052736"/>
            <a:ext cx="7560840" cy="39703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</a:rPr>
              <a:t>6.11 Proof:</a:t>
            </a: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40" y="1691670"/>
            <a:ext cx="6718126" cy="4905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533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5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95536" y="1052736"/>
            <a:ext cx="7560840" cy="39703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</a:rPr>
              <a:t>6.11 Proof:</a:t>
            </a: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60849"/>
            <a:ext cx="8424936" cy="3095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675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5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95536" y="1052736"/>
            <a:ext cx="7560840" cy="39703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</a:rPr>
              <a:t>6.13</a:t>
            </a: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54215"/>
            <a:ext cx="5686425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364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67944" y="1484784"/>
            <a:ext cx="8579296" cy="2448271"/>
          </a:xfrm>
        </p:spPr>
        <p:txBody>
          <a:bodyPr/>
          <a:lstStyle/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zh-CN" altLang="en-US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619672" y="2204864"/>
            <a:ext cx="662473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355891"/>
            <a:ext cx="6142408" cy="5502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1340768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6.15</a:t>
            </a:r>
            <a:endParaRPr lang="zh-CN" altLang="en-US" dirty="0"/>
          </a:p>
        </p:txBody>
      </p:sp>
      <p:sp>
        <p:nvSpPr>
          <p:cNvPr id="9" name="标题 2"/>
          <p:cNvSpPr txBox="1">
            <a:spLocks/>
          </p:cNvSpPr>
          <p:nvPr/>
        </p:nvSpPr>
        <p:spPr>
          <a:xfrm>
            <a:off x="467544" y="201836"/>
            <a:ext cx="8229600" cy="8509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 kern="1200"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1"/>
                </a:solidFill>
                <a:latin typeface="Lucida Sans Unicode" pitchFamily="34" charset="0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1"/>
                </a:solidFill>
                <a:latin typeface="Lucida Sans Unicode" pitchFamily="34" charset="0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1"/>
                </a:solidFill>
                <a:latin typeface="Lucida Sans Unicode" pitchFamily="34" charset="0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1"/>
                </a:solidFill>
                <a:latin typeface="Lucida Sans Unicode" pitchFamily="34" charset="0"/>
                <a:ea typeface="黑体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1"/>
                </a:solidFill>
                <a:latin typeface="Lucida Sans Unicode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1"/>
                </a:solidFill>
                <a:latin typeface="Lucida Sans Unicode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1"/>
                </a:solidFill>
                <a:latin typeface="Lucida Sans Unicode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1"/>
                </a:solidFill>
                <a:latin typeface="Lucida Sans Unicode" pitchFamily="34" charset="0"/>
                <a:ea typeface="黑体" pitchFamily="49" charset="-122"/>
              </a:defRPr>
            </a:lvl9pPr>
            <a:extLst/>
          </a:lstStyle>
          <a:p>
            <a:r>
              <a:rPr lang="en-US" altLang="zh-CN" dirty="0" smtClean="0">
                <a:solidFill>
                  <a:srgbClr val="3333FF"/>
                </a:solidFill>
              </a:rPr>
              <a:t>Homework 5</a:t>
            </a:r>
            <a:endParaRPr lang="zh-CN" alt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20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619672" y="2204864"/>
            <a:ext cx="662473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340769"/>
            <a:ext cx="5544616" cy="2205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6.16  </a:t>
            </a:r>
            <a:r>
              <a:rPr lang="en-US" altLang="zh-CN" dirty="0" smtClean="0"/>
              <a:t> a) By Look-up Table</a:t>
            </a:r>
          </a:p>
          <a:p>
            <a:r>
              <a:rPr lang="en-US" altLang="zh-CN" dirty="0" smtClean="0"/>
              <a:t>b) n = 18721, b = 25 = (11001)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; use </a:t>
            </a:r>
            <a:r>
              <a:rPr lang="en-US" altLang="zh-CN" dirty="0" smtClean="0">
                <a:solidFill>
                  <a:srgbClr val="FF0000"/>
                </a:solidFill>
              </a:rPr>
              <a:t>the square-and- multiply algorithm (Algorithm 6.5) </a:t>
            </a:r>
            <a:r>
              <a:rPr lang="en-US" altLang="zh-CN" dirty="0" smtClean="0"/>
              <a:t>to compute </a:t>
            </a:r>
          </a:p>
          <a:p>
            <a:r>
              <a:rPr lang="en-US" altLang="zh-CN" dirty="0" err="1" smtClean="0"/>
              <a:t>x</a:t>
            </a:r>
            <a:r>
              <a:rPr lang="en-US" altLang="zh-CN" baseline="30000" dirty="0" err="1" smtClean="0"/>
              <a:t>b</a:t>
            </a:r>
            <a:r>
              <a:rPr lang="en-US" altLang="zh-CN" dirty="0" smtClean="0"/>
              <a:t> mod n for all x in Z</a:t>
            </a:r>
            <a:r>
              <a:rPr lang="en-US" altLang="zh-CN" baseline="-25000" dirty="0" smtClean="0"/>
              <a:t>26</a:t>
            </a:r>
            <a:r>
              <a:rPr lang="en-US" altLang="zh-CN" dirty="0" smtClean="0"/>
              <a:t> to generate the table as follows:</a:t>
            </a:r>
          </a:p>
          <a:p>
            <a:r>
              <a:rPr lang="en-US" altLang="zh-CN" dirty="0" smtClean="0"/>
              <a:t>	</a:t>
            </a:r>
          </a:p>
          <a:p>
            <a:r>
              <a:rPr lang="en-US" altLang="zh-CN" baseline="-25000" dirty="0" smtClean="0"/>
              <a:t>	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395536" y="3060828"/>
          <a:ext cx="8280921" cy="100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3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33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528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2351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60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6400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18718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17173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1759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18242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12359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14930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395536" y="4068940"/>
          <a:ext cx="8280920" cy="100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351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60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6279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2608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4644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4845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1375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13444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13663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1437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95536" y="5077052"/>
          <a:ext cx="6624736" cy="100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351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21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22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23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25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60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2940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10334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365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10789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8945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11373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itchFamily="18" charset="0"/>
                          <a:cs typeface="Times New Roman" pitchFamily="18" charset="0"/>
                        </a:rPr>
                        <a:t>5116</a:t>
                      </a:r>
                      <a:endParaRPr lang="zh-CN" alt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971600" y="6125234"/>
            <a:ext cx="6120680" cy="400110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365, 0, 4845, 14930, 2608, 2608, 0            VANILLA</a:t>
            </a:r>
            <a:endParaRPr lang="zh-CN" altLang="en-US" dirty="0"/>
          </a:p>
        </p:txBody>
      </p:sp>
      <p:sp>
        <p:nvSpPr>
          <p:cNvPr id="14" name="右箭头 13"/>
          <p:cNvSpPr/>
          <p:nvPr/>
        </p:nvSpPr>
        <p:spPr>
          <a:xfrm>
            <a:off x="4788024" y="6269250"/>
            <a:ext cx="504056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908720"/>
            <a:ext cx="3752850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5</a:t>
            </a:r>
            <a:endParaRPr lang="zh-CN" alt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4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6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95536" y="1412776"/>
            <a:ext cx="8208912" cy="729430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</a:rPr>
              <a:t>7.1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 smtClean="0">
                <a:solidFill>
                  <a:srgbClr val="3333FF"/>
                </a:solidFill>
              </a:rPr>
              <a:t>Understand the idea </a:t>
            </a:r>
            <a:r>
              <a:rPr lang="en-US" altLang="zh-CN" sz="2400" b="1" dirty="0">
                <a:solidFill>
                  <a:srgbClr val="3333FF"/>
                </a:solidFill>
              </a:rPr>
              <a:t>of Shank’s Algorithm </a:t>
            </a:r>
            <a:endParaRPr lang="en-US" altLang="zh-CN" sz="2400" b="1" dirty="0" smtClean="0">
              <a:solidFill>
                <a:srgbClr val="3333FF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 smtClean="0">
                <a:solidFill>
                  <a:srgbClr val="3333FF"/>
                </a:solidFill>
              </a:rPr>
              <a:t>Implement Shank’s Algorithm with </a:t>
            </a:r>
            <a:r>
              <a:rPr lang="en-US" altLang="zh-CN" sz="2400" b="1" dirty="0" err="1" smtClean="0">
                <a:solidFill>
                  <a:srgbClr val="3333FF"/>
                </a:solidFill>
              </a:rPr>
              <a:t>Matlab</a:t>
            </a:r>
            <a:r>
              <a:rPr lang="en-US" altLang="zh-CN" sz="2400" b="1" dirty="0" smtClean="0">
                <a:solidFill>
                  <a:srgbClr val="3333FF"/>
                </a:solidFill>
              </a:rPr>
              <a:t> codes named “</a:t>
            </a:r>
            <a:r>
              <a:rPr lang="en-US" altLang="zh-CN" sz="2400" b="1" dirty="0" err="1" smtClean="0">
                <a:solidFill>
                  <a:srgbClr val="3333FF"/>
                </a:solidFill>
              </a:rPr>
              <a:t>Shanks.m</a:t>
            </a:r>
            <a:r>
              <a:rPr lang="en-US" altLang="zh-CN" sz="2400" b="1" dirty="0" smtClean="0">
                <a:solidFill>
                  <a:srgbClr val="3333FF"/>
                </a:solidFill>
              </a:rPr>
              <a:t>” </a:t>
            </a:r>
            <a:endParaRPr lang="en-US" altLang="zh-CN" sz="2400" b="1" dirty="0">
              <a:solidFill>
                <a:srgbClr val="3333FF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400" b="1" dirty="0" smtClean="0">
                <a:solidFill>
                  <a:schemeClr val="accent5">
                    <a:lumMod val="50000"/>
                  </a:schemeClr>
                </a:solidFill>
              </a:rPr>
              <a:t>	log</a:t>
            </a:r>
            <a:r>
              <a:rPr lang="en-US" altLang="zh-CN" sz="2400" b="1" baseline="-25000" dirty="0" smtClean="0">
                <a:solidFill>
                  <a:schemeClr val="accent5">
                    <a:lumMod val="50000"/>
                  </a:schemeClr>
                </a:solidFill>
              </a:rPr>
              <a:t>106</a:t>
            </a:r>
            <a:r>
              <a:rPr lang="en-US" altLang="zh-CN" sz="2400" b="1" dirty="0" smtClean="0">
                <a:solidFill>
                  <a:schemeClr val="accent5">
                    <a:lumMod val="50000"/>
                  </a:schemeClr>
                </a:solidFill>
              </a:rPr>
              <a:t> 12375 = 22392 (mod 24691)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400" b="1" dirty="0" smtClean="0">
                <a:solidFill>
                  <a:schemeClr val="accent5">
                    <a:lumMod val="50000"/>
                  </a:schemeClr>
                </a:solidFill>
              </a:rPr>
              <a:t>	log</a:t>
            </a:r>
            <a:r>
              <a:rPr lang="en-US" altLang="zh-CN" sz="2400" b="1" baseline="-25000" dirty="0" smtClean="0">
                <a:solidFill>
                  <a:schemeClr val="accent5">
                    <a:lumMod val="50000"/>
                  </a:schemeClr>
                </a:solidFill>
              </a:rPr>
              <a:t>6</a:t>
            </a:r>
            <a:r>
              <a:rPr lang="en-US" altLang="zh-CN" sz="2400" b="1" dirty="0" smtClean="0">
                <a:solidFill>
                  <a:schemeClr val="accent5">
                    <a:lumMod val="50000"/>
                  </a:schemeClr>
                </a:solidFill>
              </a:rPr>
              <a:t> 248388 </a:t>
            </a:r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= </a:t>
            </a:r>
            <a:r>
              <a:rPr lang="en-US" altLang="zh-CN" sz="2400" b="1" dirty="0" smtClean="0">
                <a:solidFill>
                  <a:schemeClr val="accent5">
                    <a:lumMod val="50000"/>
                  </a:schemeClr>
                </a:solidFill>
              </a:rPr>
              <a:t>232836 </a:t>
            </a:r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(mod </a:t>
            </a:r>
            <a:r>
              <a:rPr lang="en-US" altLang="zh-CN" sz="2400" b="1" dirty="0" smtClean="0">
                <a:solidFill>
                  <a:schemeClr val="accent5">
                    <a:lumMod val="50000"/>
                  </a:schemeClr>
                </a:solidFill>
              </a:rPr>
              <a:t>458009)</a:t>
            </a:r>
          </a:p>
          <a:p>
            <a:pPr marL="0" lvl="1">
              <a:lnSpc>
                <a:spcPct val="150000"/>
              </a:lnSpc>
              <a:defRPr/>
            </a:pPr>
            <a:endParaRPr lang="en-US" altLang="zh-CN" sz="2200" b="1" dirty="0">
              <a:solidFill>
                <a:srgbClr val="FF00FF"/>
              </a:solidFill>
              <a:cs typeface="Times New Roman" pitchFamily="18" charset="0"/>
            </a:endParaRPr>
          </a:p>
          <a:p>
            <a:pPr marL="0" lvl="1">
              <a:lnSpc>
                <a:spcPct val="150000"/>
              </a:lnSpc>
              <a:defRPr/>
            </a:pPr>
            <a:endParaRPr lang="en-US" altLang="zh-CN" sz="2200" b="1" i="1" dirty="0" smtClean="0">
              <a:solidFill>
                <a:srgbClr val="3333FF"/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endParaRPr lang="en-US" altLang="zh-CN" sz="2200" b="1" i="1" dirty="0" smtClean="0">
              <a:solidFill>
                <a:srgbClr val="3333FF"/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endParaRPr lang="en-US" altLang="zh-CN" sz="2200" b="1" dirty="0">
              <a:solidFill>
                <a:srgbClr val="3333FF"/>
              </a:solidFill>
              <a:latin typeface="Lucida Handwriting" pitchFamily="66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4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4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88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6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79512" y="1412776"/>
            <a:ext cx="8208912" cy="729430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</a:rPr>
              <a:t>7.1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 smtClean="0">
                <a:solidFill>
                  <a:srgbClr val="3333FF"/>
                </a:solidFill>
              </a:rPr>
              <a:t>Understand the idea </a:t>
            </a:r>
            <a:r>
              <a:rPr lang="en-US" altLang="zh-CN" sz="2400" b="1" dirty="0">
                <a:solidFill>
                  <a:srgbClr val="3333FF"/>
                </a:solidFill>
              </a:rPr>
              <a:t>of Shank’s Algorithm </a:t>
            </a:r>
            <a:endParaRPr lang="en-US" altLang="zh-CN" sz="2400" b="1" dirty="0" smtClean="0">
              <a:solidFill>
                <a:srgbClr val="3333FF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 smtClean="0">
                <a:solidFill>
                  <a:srgbClr val="3333FF"/>
                </a:solidFill>
              </a:rPr>
              <a:t>Implement Shank’s Algorithm with </a:t>
            </a:r>
            <a:r>
              <a:rPr lang="en-US" altLang="zh-CN" sz="2400" b="1" dirty="0" err="1" smtClean="0">
                <a:solidFill>
                  <a:srgbClr val="3333FF"/>
                </a:solidFill>
              </a:rPr>
              <a:t>Matlab</a:t>
            </a:r>
            <a:r>
              <a:rPr lang="en-US" altLang="zh-CN" sz="2400" b="1" dirty="0" smtClean="0">
                <a:solidFill>
                  <a:srgbClr val="3333FF"/>
                </a:solidFill>
              </a:rPr>
              <a:t> codes named “</a:t>
            </a:r>
            <a:r>
              <a:rPr lang="en-US" altLang="zh-CN" sz="2400" b="1" dirty="0" err="1" smtClean="0">
                <a:solidFill>
                  <a:srgbClr val="3333FF"/>
                </a:solidFill>
              </a:rPr>
              <a:t>Shanks.m</a:t>
            </a:r>
            <a:r>
              <a:rPr lang="en-US" altLang="zh-CN" sz="2400" b="1" dirty="0" smtClean="0">
                <a:solidFill>
                  <a:srgbClr val="3333FF"/>
                </a:solidFill>
              </a:rPr>
              <a:t>” (see the codes in PDF document)</a:t>
            </a:r>
            <a:endParaRPr lang="en-US" altLang="zh-CN" sz="2400" b="1" dirty="0">
              <a:solidFill>
                <a:srgbClr val="3333FF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400" b="1" dirty="0" smtClean="0">
                <a:solidFill>
                  <a:schemeClr val="accent5">
                    <a:lumMod val="50000"/>
                  </a:schemeClr>
                </a:solidFill>
              </a:rPr>
              <a:t>	log</a:t>
            </a:r>
            <a:r>
              <a:rPr lang="en-US" altLang="zh-CN" sz="2400" b="1" baseline="-25000" dirty="0" smtClean="0">
                <a:solidFill>
                  <a:schemeClr val="accent5">
                    <a:lumMod val="50000"/>
                  </a:schemeClr>
                </a:solidFill>
              </a:rPr>
              <a:t>106</a:t>
            </a:r>
            <a:r>
              <a:rPr lang="en-US" altLang="zh-CN" sz="2400" b="1" dirty="0" smtClean="0">
                <a:solidFill>
                  <a:schemeClr val="accent5">
                    <a:lumMod val="50000"/>
                  </a:schemeClr>
                </a:solidFill>
              </a:rPr>
              <a:t> 12375 = 22392 (mod 24691)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400" b="1" dirty="0" smtClean="0">
                <a:solidFill>
                  <a:schemeClr val="accent5">
                    <a:lumMod val="50000"/>
                  </a:schemeClr>
                </a:solidFill>
              </a:rPr>
              <a:t>	log</a:t>
            </a:r>
            <a:r>
              <a:rPr lang="en-US" altLang="zh-CN" sz="2400" b="1" baseline="-25000" dirty="0" smtClean="0">
                <a:solidFill>
                  <a:schemeClr val="accent5">
                    <a:lumMod val="50000"/>
                  </a:schemeClr>
                </a:solidFill>
              </a:rPr>
              <a:t>6</a:t>
            </a:r>
            <a:r>
              <a:rPr lang="en-US" altLang="zh-CN" sz="2400" b="1" dirty="0" smtClean="0">
                <a:solidFill>
                  <a:schemeClr val="accent5">
                    <a:lumMod val="50000"/>
                  </a:schemeClr>
                </a:solidFill>
              </a:rPr>
              <a:t> 248388 </a:t>
            </a:r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= </a:t>
            </a:r>
            <a:r>
              <a:rPr lang="en-US" altLang="zh-CN" sz="2400" b="1" dirty="0" smtClean="0">
                <a:solidFill>
                  <a:schemeClr val="accent5">
                    <a:lumMod val="50000"/>
                  </a:schemeClr>
                </a:solidFill>
              </a:rPr>
              <a:t>232836 </a:t>
            </a:r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(mod </a:t>
            </a:r>
            <a:r>
              <a:rPr lang="en-US" altLang="zh-CN" sz="2400" b="1" dirty="0" smtClean="0">
                <a:solidFill>
                  <a:schemeClr val="accent5">
                    <a:lumMod val="50000"/>
                  </a:schemeClr>
                </a:solidFill>
              </a:rPr>
              <a:t>458009)</a:t>
            </a:r>
          </a:p>
          <a:p>
            <a:pPr marL="0" lvl="1">
              <a:lnSpc>
                <a:spcPct val="150000"/>
              </a:lnSpc>
              <a:defRPr/>
            </a:pPr>
            <a:endParaRPr lang="en-US" altLang="zh-CN" sz="2200" b="1" dirty="0">
              <a:solidFill>
                <a:srgbClr val="FF00FF"/>
              </a:solidFill>
              <a:cs typeface="Times New Roman" pitchFamily="18" charset="0"/>
            </a:endParaRPr>
          </a:p>
          <a:p>
            <a:pPr marL="0" lvl="1">
              <a:lnSpc>
                <a:spcPct val="150000"/>
              </a:lnSpc>
              <a:defRPr/>
            </a:pPr>
            <a:endParaRPr lang="en-US" altLang="zh-CN" sz="2200" b="1" i="1" dirty="0" smtClean="0">
              <a:solidFill>
                <a:srgbClr val="3333FF"/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endParaRPr lang="en-US" altLang="zh-CN" sz="2200" b="1" i="1" dirty="0" smtClean="0">
              <a:solidFill>
                <a:srgbClr val="3333FF"/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endParaRPr lang="en-US" altLang="zh-CN" sz="2200" b="1" dirty="0">
              <a:solidFill>
                <a:srgbClr val="3333FF"/>
              </a:solidFill>
              <a:latin typeface="Lucida Handwriting" pitchFamily="66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4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4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700808"/>
            <a:ext cx="4392488" cy="452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2627717"/>
            <a:ext cx="4551671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4399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6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2420888"/>
            <a:ext cx="8568952" cy="5098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Answer: </a:t>
            </a:r>
            <a:r>
              <a:rPr lang="en-US" altLang="zh-CN" dirty="0" smtClean="0"/>
              <a:t>basic idea: For the </a:t>
            </a:r>
            <a:r>
              <a:rPr lang="en-US" altLang="zh-CN" dirty="0" err="1" smtClean="0"/>
              <a:t>ElGamal</a:t>
            </a:r>
            <a:r>
              <a:rPr lang="en-US" altLang="zh-CN" dirty="0" smtClean="0"/>
              <a:t> Cryptosystem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dirty="0" smtClean="0"/>
              <a:t>	</a:t>
            </a:r>
            <a:r>
              <a:rPr lang="en-US" altLang="zh-CN" b="1" dirty="0" err="1">
                <a:solidFill>
                  <a:schemeClr val="accent5">
                    <a:lumMod val="50000"/>
                  </a:schemeClr>
                </a:solidFill>
              </a:rPr>
              <a:t>ElGamal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</a:rPr>
              <a:t> Encryption &amp; Decryption</a:t>
            </a:r>
            <a:endParaRPr lang="en-US" altLang="zh-CN" sz="24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3333FF"/>
                </a:solidFill>
                <a:cs typeface="Times New Roman" pitchFamily="18" charset="0"/>
              </a:rPr>
              <a:t>       </a:t>
            </a:r>
            <a:r>
              <a:rPr lang="en-US" altLang="zh-CN" b="1" dirty="0" smtClean="0">
                <a:solidFill>
                  <a:srgbClr val="3333FF"/>
                </a:solidFill>
                <a:cs typeface="Times New Roman" pitchFamily="18" charset="0"/>
              </a:rPr>
              <a:t>		</a:t>
            </a:r>
            <a:r>
              <a:rPr lang="en-US" altLang="zh-CN" b="1" dirty="0" err="1" smtClean="0">
                <a:solidFill>
                  <a:srgbClr val="3333FF"/>
                </a:solidFill>
                <a:cs typeface="Times New Roman" pitchFamily="18" charset="0"/>
              </a:rPr>
              <a:t>Enc</a:t>
            </a:r>
            <a:r>
              <a:rPr lang="en-US" altLang="zh-CN" b="1" dirty="0" smtClean="0">
                <a:solidFill>
                  <a:srgbClr val="3333FF"/>
                </a:solidFill>
                <a:cs typeface="Times New Roman" pitchFamily="18" charset="0"/>
              </a:rPr>
              <a:t>(</a:t>
            </a:r>
            <a:r>
              <a:rPr lang="en-US" altLang="zh-CN" b="1" i="1" dirty="0" smtClean="0">
                <a:solidFill>
                  <a:srgbClr val="3333FF"/>
                </a:solidFill>
                <a:cs typeface="Times New Roman" pitchFamily="18" charset="0"/>
              </a:rPr>
              <a:t>x</a:t>
            </a:r>
            <a:r>
              <a:rPr lang="en-US" altLang="zh-CN" b="1" dirty="0">
                <a:solidFill>
                  <a:srgbClr val="3333FF"/>
                </a:solidFill>
                <a:cs typeface="Times New Roman" pitchFamily="18" charset="0"/>
              </a:rPr>
              <a:t>) = (</a:t>
            </a:r>
            <a:r>
              <a:rPr lang="en-US" altLang="zh-CN" b="1" i="1" dirty="0">
                <a:solidFill>
                  <a:srgbClr val="3333FF"/>
                </a:solidFill>
                <a:cs typeface="Times New Roman" pitchFamily="18" charset="0"/>
              </a:rPr>
              <a:t>y</a:t>
            </a:r>
            <a:r>
              <a:rPr lang="en-US" altLang="zh-CN" b="1" baseline="-25000" dirty="0">
                <a:solidFill>
                  <a:srgbClr val="3333FF"/>
                </a:solidFill>
                <a:cs typeface="Times New Roman" pitchFamily="18" charset="0"/>
              </a:rPr>
              <a:t>1</a:t>
            </a:r>
            <a:r>
              <a:rPr lang="en-US" altLang="zh-CN" b="1" dirty="0">
                <a:solidFill>
                  <a:srgbClr val="3333FF"/>
                </a:solidFill>
                <a:cs typeface="Times New Roman" pitchFamily="18" charset="0"/>
              </a:rPr>
              <a:t>, </a:t>
            </a:r>
            <a:r>
              <a:rPr lang="en-US" altLang="zh-CN" b="1" i="1" dirty="0">
                <a:solidFill>
                  <a:srgbClr val="3333FF"/>
                </a:solidFill>
                <a:cs typeface="Times New Roman" pitchFamily="18" charset="0"/>
              </a:rPr>
              <a:t>y</a:t>
            </a:r>
            <a:r>
              <a:rPr lang="en-US" altLang="zh-CN" b="1" baseline="-25000" dirty="0">
                <a:solidFill>
                  <a:srgbClr val="3333FF"/>
                </a:solidFill>
                <a:cs typeface="Times New Roman" pitchFamily="18" charset="0"/>
              </a:rPr>
              <a:t>2</a:t>
            </a:r>
            <a:r>
              <a:rPr lang="en-US" altLang="zh-CN" b="1" dirty="0">
                <a:solidFill>
                  <a:srgbClr val="3333FF"/>
                </a:solidFill>
                <a:cs typeface="Times New Roman" pitchFamily="18" charset="0"/>
              </a:rPr>
              <a:t>)</a:t>
            </a:r>
            <a:r>
              <a:rPr lang="en-US" altLang="zh-CN" b="1" dirty="0">
                <a:cs typeface="Times New Roman" pitchFamily="18" charset="0"/>
              </a:rPr>
              <a:t>:</a:t>
            </a:r>
            <a:r>
              <a:rPr lang="en-US" altLang="zh-CN" b="1" i="1" dirty="0"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rgbClr val="3333FF"/>
                </a:solidFill>
                <a:cs typeface="Times New Roman" pitchFamily="18" charset="0"/>
              </a:rPr>
              <a:t>y</a:t>
            </a:r>
            <a:r>
              <a:rPr lang="en-US" altLang="zh-CN" b="1" baseline="-25000" dirty="0">
                <a:solidFill>
                  <a:srgbClr val="3333FF"/>
                </a:solidFill>
                <a:cs typeface="Times New Roman" pitchFamily="18" charset="0"/>
              </a:rPr>
              <a:t>1</a:t>
            </a:r>
            <a:r>
              <a:rPr lang="en-US" altLang="zh-CN" b="1" i="1" dirty="0">
                <a:solidFill>
                  <a:srgbClr val="3333FF"/>
                </a:solidFill>
                <a:cs typeface="Times New Roman" pitchFamily="18" charset="0"/>
              </a:rPr>
              <a:t> = </a:t>
            </a:r>
            <a:r>
              <a:rPr lang="el-GR" altLang="zh-CN" b="1" i="1" dirty="0">
                <a:solidFill>
                  <a:srgbClr val="00B050"/>
                </a:solidFill>
                <a:cs typeface="Times New Roman" pitchFamily="18" charset="0"/>
              </a:rPr>
              <a:t>α</a:t>
            </a:r>
            <a:r>
              <a:rPr lang="en-US" altLang="zh-CN" b="1" i="1" baseline="30000" dirty="0">
                <a:solidFill>
                  <a:srgbClr val="FF0000"/>
                </a:solidFill>
                <a:cs typeface="Times New Roman" pitchFamily="18" charset="0"/>
              </a:rPr>
              <a:t>k</a:t>
            </a:r>
            <a:r>
              <a:rPr lang="en-US" altLang="zh-CN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3333FF"/>
                </a:solidFill>
                <a:cs typeface="Times New Roman" pitchFamily="18" charset="0"/>
              </a:rPr>
              <a:t>mod </a:t>
            </a:r>
            <a:r>
              <a:rPr lang="en-US" altLang="zh-CN" b="1" i="1" dirty="0">
                <a:solidFill>
                  <a:srgbClr val="3333FF"/>
                </a:solidFill>
              </a:rPr>
              <a:t>p</a:t>
            </a:r>
            <a:r>
              <a:rPr lang="en-US" altLang="zh-CN" b="1" dirty="0">
                <a:solidFill>
                  <a:srgbClr val="3333FF"/>
                </a:solidFill>
                <a:cs typeface="Times New Roman" pitchFamily="18" charset="0"/>
              </a:rPr>
              <a:t> and </a:t>
            </a:r>
            <a:r>
              <a:rPr lang="en-US" altLang="zh-CN" b="1" i="1" dirty="0">
                <a:solidFill>
                  <a:srgbClr val="3333FF"/>
                </a:solidFill>
                <a:cs typeface="Times New Roman" pitchFamily="18" charset="0"/>
              </a:rPr>
              <a:t>y</a:t>
            </a:r>
            <a:r>
              <a:rPr lang="en-US" altLang="zh-CN" b="1" baseline="-25000" dirty="0">
                <a:solidFill>
                  <a:srgbClr val="3333FF"/>
                </a:solidFill>
                <a:cs typeface="Times New Roman" pitchFamily="18" charset="0"/>
              </a:rPr>
              <a:t>2</a:t>
            </a:r>
            <a:r>
              <a:rPr lang="en-US" altLang="zh-CN" b="1" i="1" dirty="0">
                <a:solidFill>
                  <a:srgbClr val="3333FF"/>
                </a:solidFill>
                <a:cs typeface="Times New Roman" pitchFamily="18" charset="0"/>
              </a:rPr>
              <a:t> = x</a:t>
            </a:r>
            <a:r>
              <a:rPr lang="el-GR" altLang="zh-CN" b="1" i="1" dirty="0">
                <a:solidFill>
                  <a:srgbClr val="00B050"/>
                </a:solidFill>
                <a:cs typeface="Times New Roman" pitchFamily="18" charset="0"/>
              </a:rPr>
              <a:t>β</a:t>
            </a:r>
            <a:r>
              <a:rPr lang="en-US" altLang="zh-CN" b="1" i="1" baseline="30000" dirty="0">
                <a:solidFill>
                  <a:srgbClr val="FF0000"/>
                </a:solidFill>
                <a:cs typeface="Times New Roman" pitchFamily="18" charset="0"/>
              </a:rPr>
              <a:t>k</a:t>
            </a:r>
            <a:r>
              <a:rPr lang="en-US" altLang="zh-CN" b="1" dirty="0">
                <a:solidFill>
                  <a:srgbClr val="3333FF"/>
                </a:solidFill>
                <a:cs typeface="Times New Roman" pitchFamily="18" charset="0"/>
              </a:rPr>
              <a:t> mod </a:t>
            </a:r>
            <a:r>
              <a:rPr lang="en-US" altLang="zh-CN" b="1" i="1" dirty="0">
                <a:solidFill>
                  <a:srgbClr val="3333FF"/>
                </a:solidFill>
              </a:rPr>
              <a:t>p</a:t>
            </a:r>
          </a:p>
          <a:p>
            <a:pPr marL="0" lvl="1">
              <a:lnSpc>
                <a:spcPct val="150000"/>
              </a:lnSpc>
              <a:defRPr/>
            </a:pPr>
            <a:r>
              <a:rPr lang="en-US" altLang="zh-CN" b="1" kern="0" dirty="0">
                <a:solidFill>
                  <a:srgbClr val="3333FF"/>
                </a:solidFill>
                <a:ea typeface="MingLiU_HKSCS" pitchFamily="18" charset="-120"/>
                <a:cs typeface="Times New Roman" pitchFamily="18" charset="0"/>
              </a:rPr>
              <a:t>	</a:t>
            </a:r>
            <a:r>
              <a:rPr lang="en-US" altLang="zh-CN" b="1" kern="0" dirty="0" smtClean="0">
                <a:solidFill>
                  <a:srgbClr val="3333FF"/>
                </a:solidFill>
                <a:ea typeface="MingLiU_HKSCS" pitchFamily="18" charset="-120"/>
                <a:cs typeface="Times New Roman" pitchFamily="18" charset="0"/>
              </a:rPr>
              <a:t>	</a:t>
            </a:r>
            <a:r>
              <a:rPr lang="en-US" altLang="zh-CN" b="1" i="1" kern="0" dirty="0" smtClean="0">
                <a:solidFill>
                  <a:srgbClr val="3333FF"/>
                </a:solidFill>
                <a:ea typeface="MingLiU_HKSCS" pitchFamily="18" charset="-120"/>
                <a:cs typeface="Times New Roman" pitchFamily="18" charset="0"/>
              </a:rPr>
              <a:t>x</a:t>
            </a:r>
            <a:r>
              <a:rPr lang="en-US" altLang="zh-CN" b="1" kern="0" dirty="0" smtClean="0">
                <a:solidFill>
                  <a:srgbClr val="3333FF"/>
                </a:solidFill>
                <a:ea typeface="MingLiU_HKSCS" pitchFamily="18" charset="-120"/>
                <a:cs typeface="Times New Roman" pitchFamily="18" charset="0"/>
              </a:rPr>
              <a:t>=Dec</a:t>
            </a:r>
            <a:r>
              <a:rPr lang="en-US" altLang="zh-CN" b="1" dirty="0" smtClean="0">
                <a:solidFill>
                  <a:srgbClr val="3333FF"/>
                </a:solidFill>
                <a:cs typeface="Times New Roman" pitchFamily="18" charset="0"/>
              </a:rPr>
              <a:t>(</a:t>
            </a:r>
            <a:r>
              <a:rPr lang="en-US" altLang="zh-CN" b="1" i="1" dirty="0" smtClean="0">
                <a:solidFill>
                  <a:srgbClr val="3333FF"/>
                </a:solidFill>
                <a:cs typeface="Times New Roman" pitchFamily="18" charset="0"/>
              </a:rPr>
              <a:t>y</a:t>
            </a:r>
            <a:r>
              <a:rPr lang="en-US" altLang="zh-CN" b="1" baseline="-25000" dirty="0" smtClean="0">
                <a:solidFill>
                  <a:srgbClr val="3333FF"/>
                </a:solidFill>
                <a:cs typeface="Times New Roman" pitchFamily="18" charset="0"/>
              </a:rPr>
              <a:t>1</a:t>
            </a:r>
            <a:r>
              <a:rPr lang="en-US" altLang="zh-CN" b="1" dirty="0">
                <a:solidFill>
                  <a:srgbClr val="3333FF"/>
                </a:solidFill>
                <a:cs typeface="Times New Roman" pitchFamily="18" charset="0"/>
              </a:rPr>
              <a:t>, </a:t>
            </a:r>
            <a:r>
              <a:rPr lang="en-US" altLang="zh-CN" b="1" i="1" dirty="0">
                <a:solidFill>
                  <a:srgbClr val="3333FF"/>
                </a:solidFill>
                <a:cs typeface="Times New Roman" pitchFamily="18" charset="0"/>
              </a:rPr>
              <a:t>y</a:t>
            </a:r>
            <a:r>
              <a:rPr lang="en-US" altLang="zh-CN" b="1" baseline="-25000" dirty="0">
                <a:solidFill>
                  <a:srgbClr val="3333FF"/>
                </a:solidFill>
                <a:cs typeface="Times New Roman" pitchFamily="18" charset="0"/>
              </a:rPr>
              <a:t>2</a:t>
            </a:r>
            <a:r>
              <a:rPr lang="en-US" altLang="zh-CN" b="1" dirty="0">
                <a:solidFill>
                  <a:srgbClr val="3333FF"/>
                </a:solidFill>
                <a:cs typeface="Times New Roman" pitchFamily="18" charset="0"/>
              </a:rPr>
              <a:t>) = </a:t>
            </a:r>
            <a:r>
              <a:rPr lang="en-US" altLang="zh-CN" b="1" i="1" dirty="0">
                <a:solidFill>
                  <a:srgbClr val="3333FF"/>
                </a:solidFill>
                <a:cs typeface="Times New Roman" pitchFamily="18" charset="0"/>
              </a:rPr>
              <a:t>y</a:t>
            </a:r>
            <a:r>
              <a:rPr lang="en-US" altLang="zh-CN" b="1" baseline="-25000" dirty="0">
                <a:solidFill>
                  <a:srgbClr val="3333FF"/>
                </a:solidFill>
                <a:cs typeface="Times New Roman" pitchFamily="18" charset="0"/>
              </a:rPr>
              <a:t>2</a:t>
            </a:r>
            <a:r>
              <a:rPr lang="en-US" altLang="zh-CN" b="1" dirty="0">
                <a:solidFill>
                  <a:srgbClr val="3333FF"/>
                </a:solidFill>
                <a:cs typeface="Times New Roman" pitchFamily="18" charset="0"/>
              </a:rPr>
              <a:t>(</a:t>
            </a:r>
            <a:r>
              <a:rPr lang="en-US" altLang="zh-CN" b="1" i="1" dirty="0">
                <a:solidFill>
                  <a:srgbClr val="3333FF"/>
                </a:solidFill>
                <a:cs typeface="Times New Roman" pitchFamily="18" charset="0"/>
              </a:rPr>
              <a:t>y</a:t>
            </a:r>
            <a:r>
              <a:rPr lang="en-US" altLang="zh-CN" b="1" baseline="-25000" dirty="0">
                <a:solidFill>
                  <a:srgbClr val="3333FF"/>
                </a:solidFill>
                <a:cs typeface="Times New Roman" pitchFamily="18" charset="0"/>
              </a:rPr>
              <a:t>1</a:t>
            </a:r>
            <a:r>
              <a:rPr lang="en-US" altLang="zh-CN" b="1" i="1" baseline="30000" dirty="0">
                <a:solidFill>
                  <a:srgbClr val="FF00FF"/>
                </a:solidFill>
                <a:cs typeface="Times New Roman" pitchFamily="18" charset="0"/>
              </a:rPr>
              <a:t>a</a:t>
            </a:r>
            <a:r>
              <a:rPr lang="en-US" altLang="zh-CN" b="1" dirty="0">
                <a:solidFill>
                  <a:srgbClr val="3333FF"/>
                </a:solidFill>
                <a:cs typeface="Times New Roman" pitchFamily="18" charset="0"/>
              </a:rPr>
              <a:t>)</a:t>
            </a:r>
            <a:r>
              <a:rPr lang="en-US" altLang="zh-CN" b="1" baseline="30000" dirty="0">
                <a:solidFill>
                  <a:srgbClr val="3333FF"/>
                </a:solidFill>
                <a:cs typeface="Times New Roman" pitchFamily="18" charset="0"/>
              </a:rPr>
              <a:t>-1</a:t>
            </a:r>
            <a:r>
              <a:rPr lang="en-US" altLang="zh-CN" b="1" i="1" dirty="0"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3333FF"/>
                </a:solidFill>
                <a:cs typeface="Times New Roman" pitchFamily="18" charset="0"/>
              </a:rPr>
              <a:t>mod </a:t>
            </a:r>
            <a:r>
              <a:rPr lang="en-US" altLang="zh-CN" b="1" i="1" dirty="0">
                <a:solidFill>
                  <a:srgbClr val="3333FF"/>
                </a:solidFill>
              </a:rPr>
              <a:t>p</a:t>
            </a:r>
          </a:p>
          <a:p>
            <a:r>
              <a:rPr lang="en-US" altLang="zh-CN" dirty="0" smtClean="0"/>
              <a:t>	Represent </a:t>
            </a:r>
            <a:r>
              <a:rPr lang="en-US" altLang="zh-CN" i="1" dirty="0" smtClean="0"/>
              <a:t>x</a:t>
            </a:r>
            <a:r>
              <a:rPr lang="en-US" altLang="zh-CN" dirty="0" smtClean="0"/>
              <a:t> in 26-ary as x=(</a:t>
            </a:r>
            <a:r>
              <a:rPr lang="en-US" altLang="zh-CN" dirty="0" err="1" smtClean="0"/>
              <a:t>bcd</a:t>
            </a:r>
            <a:r>
              <a:rPr lang="en-US" altLang="zh-CN" dirty="0" smtClean="0"/>
              <a:t>)</a:t>
            </a:r>
            <a:r>
              <a:rPr lang="en-US" altLang="zh-CN" baseline="-25000" dirty="0" smtClean="0"/>
              <a:t>26</a:t>
            </a:r>
            <a:r>
              <a:rPr lang="en-US" altLang="zh-CN" dirty="0" smtClean="0"/>
              <a:t> where x = </a:t>
            </a:r>
            <a:r>
              <a:rPr lang="en-US" altLang="zh-CN" dirty="0"/>
              <a:t>b</a:t>
            </a:r>
            <a:r>
              <a:rPr lang="en-US" altLang="zh-CN" dirty="0" smtClean="0"/>
              <a:t>*26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 + c*26 + d and </a:t>
            </a:r>
            <a:r>
              <a:rPr lang="en-US" altLang="zh-CN" dirty="0"/>
              <a:t>b</a:t>
            </a:r>
            <a:r>
              <a:rPr lang="en-US" altLang="zh-CN" dirty="0" smtClean="0"/>
              <a:t>, </a:t>
            </a:r>
            <a:r>
              <a:rPr lang="en-US" altLang="zh-CN" dirty="0"/>
              <a:t>c</a:t>
            </a:r>
            <a:r>
              <a:rPr lang="en-US" altLang="zh-CN" dirty="0" smtClean="0"/>
              <a:t>, d are in Z</a:t>
            </a:r>
            <a:r>
              <a:rPr lang="en-US" altLang="zh-CN" baseline="-25000" dirty="0" smtClean="0"/>
              <a:t>26</a:t>
            </a:r>
            <a:r>
              <a:rPr lang="en-US" altLang="zh-CN" dirty="0" smtClean="0"/>
              <a:t>, then the plaintext can be obtained.</a:t>
            </a:r>
          </a:p>
          <a:p>
            <a:r>
              <a:rPr lang="en-US" altLang="zh-CN" b="1" i="1" dirty="0" smtClean="0">
                <a:solidFill>
                  <a:srgbClr val="00B050"/>
                </a:solidFill>
                <a:cs typeface="Times New Roman" pitchFamily="18" charset="0"/>
              </a:rPr>
              <a:t>	</a:t>
            </a:r>
            <a:r>
              <a:rPr lang="en-US" altLang="zh-CN" b="1" dirty="0" smtClean="0">
                <a:solidFill>
                  <a:schemeClr val="tx1"/>
                </a:solidFill>
                <a:cs typeface="Times New Roman" pitchFamily="18" charset="0"/>
              </a:rPr>
              <a:t>System setup: </a:t>
            </a:r>
            <a:r>
              <a:rPr lang="en-US" altLang="zh-CN" b="1" i="1" dirty="0" smtClean="0">
                <a:solidFill>
                  <a:srgbClr val="00B050"/>
                </a:solidFill>
                <a:cs typeface="Times New Roman" pitchFamily="18" charset="0"/>
              </a:rPr>
              <a:t>p=31847</a:t>
            </a:r>
            <a:r>
              <a:rPr lang="en-US" altLang="zh-CN" b="1" dirty="0">
                <a:solidFill>
                  <a:srgbClr val="00B050"/>
                </a:solidFill>
                <a:cs typeface="Times New Roman" pitchFamily="18" charset="0"/>
              </a:rPr>
              <a:t>, </a:t>
            </a:r>
            <a:r>
              <a:rPr lang="el-GR" altLang="zh-CN" b="1" i="1" dirty="0">
                <a:solidFill>
                  <a:srgbClr val="00B050"/>
                </a:solidFill>
                <a:cs typeface="Times New Roman" pitchFamily="18" charset="0"/>
              </a:rPr>
              <a:t>α</a:t>
            </a:r>
            <a:r>
              <a:rPr lang="en-US" altLang="zh-CN" b="1" i="1" dirty="0">
                <a:solidFill>
                  <a:srgbClr val="00B050"/>
                </a:solidFill>
                <a:cs typeface="Times New Roman" pitchFamily="18" charset="0"/>
              </a:rPr>
              <a:t>=5</a:t>
            </a:r>
            <a:r>
              <a:rPr lang="en-US" altLang="zh-CN" b="1" dirty="0">
                <a:solidFill>
                  <a:srgbClr val="00B050"/>
                </a:solidFill>
                <a:cs typeface="Times New Roman" pitchFamily="18" charset="0"/>
              </a:rPr>
              <a:t>,</a:t>
            </a:r>
            <a:r>
              <a:rPr lang="en-US" altLang="zh-CN" b="1" i="1" dirty="0">
                <a:solidFill>
                  <a:srgbClr val="00B050"/>
                </a:solidFill>
                <a:cs typeface="Times New Roman" pitchFamily="18" charset="0"/>
              </a:rPr>
              <a:t> </a:t>
            </a:r>
            <a:r>
              <a:rPr lang="el-GR" altLang="zh-CN" b="1" i="1" dirty="0">
                <a:solidFill>
                  <a:srgbClr val="00B050"/>
                </a:solidFill>
                <a:cs typeface="Times New Roman" pitchFamily="18" charset="0"/>
              </a:rPr>
              <a:t>β</a:t>
            </a:r>
            <a:r>
              <a:rPr lang="en-US" altLang="zh-CN" b="1" i="1" dirty="0">
                <a:solidFill>
                  <a:srgbClr val="00B050"/>
                </a:solidFill>
                <a:cs typeface="Times New Roman" pitchFamily="18" charset="0"/>
              </a:rPr>
              <a:t>=18074</a:t>
            </a:r>
            <a:r>
              <a:rPr lang="en-US" altLang="zh-CN" b="1" dirty="0">
                <a:solidFill>
                  <a:srgbClr val="00B050"/>
                </a:solidFill>
                <a:cs typeface="Times New Roman" pitchFamily="18" charset="0"/>
              </a:rPr>
              <a:t>,  </a:t>
            </a:r>
            <a:r>
              <a:rPr lang="en-US" altLang="zh-CN" b="1" i="1" dirty="0">
                <a:solidFill>
                  <a:srgbClr val="FF00FF"/>
                </a:solidFill>
                <a:cs typeface="Times New Roman" pitchFamily="18" charset="0"/>
              </a:rPr>
              <a:t>a=7899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	For example: (y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,y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)=(3781, 14409)</a:t>
            </a:r>
          </a:p>
          <a:p>
            <a:pPr marL="0" lvl="1"/>
            <a:r>
              <a:rPr lang="en-US" altLang="zh-CN" dirty="0" smtClean="0"/>
              <a:t>	   </a:t>
            </a:r>
            <a:r>
              <a:rPr lang="en-US" altLang="zh-CN" i="1" dirty="0" smtClean="0"/>
              <a:t>x</a:t>
            </a:r>
            <a:r>
              <a:rPr lang="en-US" altLang="zh-CN" dirty="0" smtClean="0"/>
              <a:t> =</a:t>
            </a:r>
            <a:r>
              <a:rPr lang="en-US" altLang="zh-CN" sz="2200" b="1" i="1" dirty="0" smtClean="0">
                <a:solidFill>
                  <a:srgbClr val="3333FF"/>
                </a:solidFill>
                <a:cs typeface="Times New Roman" pitchFamily="18" charset="0"/>
              </a:rPr>
              <a:t>y</a:t>
            </a:r>
            <a:r>
              <a:rPr lang="en-US" altLang="zh-CN" sz="2200" b="1" baseline="-25000" dirty="0" smtClean="0">
                <a:solidFill>
                  <a:srgbClr val="3333FF"/>
                </a:solidFill>
                <a:cs typeface="Times New Roman" pitchFamily="18" charset="0"/>
              </a:rPr>
              <a:t>2</a:t>
            </a:r>
            <a:r>
              <a:rPr lang="en-US" altLang="zh-CN" sz="2200" b="1" dirty="0" smtClean="0">
                <a:solidFill>
                  <a:srgbClr val="3333FF"/>
                </a:solidFill>
                <a:cs typeface="Times New Roman" pitchFamily="18" charset="0"/>
              </a:rPr>
              <a:t>(</a:t>
            </a:r>
            <a:r>
              <a:rPr lang="en-US" altLang="zh-CN" sz="2200" b="1" i="1" dirty="0" smtClean="0">
                <a:solidFill>
                  <a:srgbClr val="3333FF"/>
                </a:solidFill>
                <a:cs typeface="Times New Roman" pitchFamily="18" charset="0"/>
              </a:rPr>
              <a:t>y</a:t>
            </a:r>
            <a:r>
              <a:rPr lang="en-US" altLang="zh-CN" sz="2200" b="1" baseline="-25000" dirty="0" smtClean="0">
                <a:solidFill>
                  <a:srgbClr val="3333FF"/>
                </a:solidFill>
                <a:cs typeface="Times New Roman" pitchFamily="18" charset="0"/>
              </a:rPr>
              <a:t>1</a:t>
            </a:r>
            <a:r>
              <a:rPr lang="en-US" altLang="zh-CN" sz="2200" b="1" i="1" baseline="30000" dirty="0" smtClean="0">
                <a:solidFill>
                  <a:srgbClr val="FF00FF"/>
                </a:solidFill>
                <a:cs typeface="Times New Roman" pitchFamily="18" charset="0"/>
              </a:rPr>
              <a:t>a</a:t>
            </a:r>
            <a:r>
              <a:rPr lang="en-US" altLang="zh-CN" sz="2200" b="1" dirty="0">
                <a:solidFill>
                  <a:srgbClr val="3333FF"/>
                </a:solidFill>
                <a:cs typeface="Times New Roman" pitchFamily="18" charset="0"/>
              </a:rPr>
              <a:t>)</a:t>
            </a:r>
            <a:r>
              <a:rPr lang="en-US" altLang="zh-CN" sz="2200" b="1" baseline="30000" dirty="0">
                <a:solidFill>
                  <a:srgbClr val="3333FF"/>
                </a:solidFill>
                <a:cs typeface="Times New Roman" pitchFamily="18" charset="0"/>
              </a:rPr>
              <a:t>-1</a:t>
            </a:r>
            <a:r>
              <a:rPr lang="en-US" altLang="zh-CN" sz="2200" b="1" i="1" dirty="0">
                <a:cs typeface="Times New Roman" pitchFamily="18" charset="0"/>
              </a:rPr>
              <a:t> </a:t>
            </a:r>
            <a:r>
              <a:rPr lang="en-US" altLang="zh-CN" sz="2200" b="1" dirty="0" smtClean="0">
                <a:solidFill>
                  <a:srgbClr val="3333FF"/>
                </a:solidFill>
                <a:cs typeface="Times New Roman" pitchFamily="18" charset="0"/>
              </a:rPr>
              <a:t>mod </a:t>
            </a:r>
            <a:r>
              <a:rPr lang="en-US" altLang="zh-CN" sz="2200" b="1" i="1" dirty="0" smtClean="0">
                <a:solidFill>
                  <a:srgbClr val="3333FF"/>
                </a:solidFill>
              </a:rPr>
              <a:t>p </a:t>
            </a:r>
            <a:r>
              <a:rPr lang="en-US" altLang="zh-CN" dirty="0" smtClean="0"/>
              <a:t> = 14409 * (3781</a:t>
            </a:r>
            <a:r>
              <a:rPr lang="en-US" altLang="zh-CN" baseline="30000" dirty="0" smtClean="0"/>
              <a:t>7899</a:t>
            </a:r>
            <a:r>
              <a:rPr lang="en-US" altLang="zh-CN" dirty="0" smtClean="0"/>
              <a:t>)</a:t>
            </a:r>
            <a:r>
              <a:rPr lang="en-US" altLang="zh-CN" baseline="30000" dirty="0" smtClean="0"/>
              <a:t>-1</a:t>
            </a:r>
            <a:r>
              <a:rPr lang="en-US" altLang="zh-CN" dirty="0" smtClean="0"/>
              <a:t> mod 31847</a:t>
            </a:r>
          </a:p>
          <a:p>
            <a:pPr marL="0" lvl="1">
              <a:lnSpc>
                <a:spcPct val="150000"/>
              </a:lnSpc>
              <a:defRPr/>
            </a:pPr>
            <a:r>
              <a:rPr lang="en-US" altLang="zh-CN" b="1" i="1" dirty="0">
                <a:solidFill>
                  <a:srgbClr val="3333FF"/>
                </a:solidFill>
              </a:rPr>
              <a:t>	 </a:t>
            </a:r>
            <a:r>
              <a:rPr lang="en-US" altLang="zh-CN" b="1" i="1" dirty="0" smtClean="0">
                <a:solidFill>
                  <a:srgbClr val="3333FF"/>
                </a:solidFill>
              </a:rPr>
              <a:t> then x</a:t>
            </a:r>
            <a:r>
              <a:rPr lang="en-US" altLang="zh-CN" b="1" i="1" dirty="0">
                <a:solidFill>
                  <a:srgbClr val="3333FF"/>
                </a:solidFill>
              </a:rPr>
              <a:t>=(x</a:t>
            </a:r>
            <a:r>
              <a:rPr lang="en-US" altLang="zh-CN" b="1" i="1" baseline="-25000" dirty="0">
                <a:solidFill>
                  <a:srgbClr val="3333FF"/>
                </a:solidFill>
              </a:rPr>
              <a:t>1 </a:t>
            </a:r>
            <a:r>
              <a:rPr lang="en-US" altLang="zh-CN" b="1" i="1" dirty="0">
                <a:solidFill>
                  <a:srgbClr val="3333FF"/>
                </a:solidFill>
              </a:rPr>
              <a:t>x</a:t>
            </a:r>
            <a:r>
              <a:rPr lang="en-US" altLang="zh-CN" b="1" i="1" baseline="-25000" dirty="0">
                <a:solidFill>
                  <a:srgbClr val="3333FF"/>
                </a:solidFill>
              </a:rPr>
              <a:t>2 </a:t>
            </a:r>
            <a:r>
              <a:rPr lang="en-US" altLang="zh-CN" b="1" i="1" dirty="0">
                <a:solidFill>
                  <a:srgbClr val="3333FF"/>
                </a:solidFill>
              </a:rPr>
              <a:t>x</a:t>
            </a:r>
            <a:r>
              <a:rPr lang="en-US" altLang="zh-CN" b="1" i="1" baseline="-25000" dirty="0">
                <a:solidFill>
                  <a:srgbClr val="3333FF"/>
                </a:solidFill>
              </a:rPr>
              <a:t>3</a:t>
            </a:r>
            <a:r>
              <a:rPr lang="en-US" altLang="zh-CN" b="1" i="1" dirty="0">
                <a:solidFill>
                  <a:srgbClr val="3333FF"/>
                </a:solidFill>
              </a:rPr>
              <a:t>) </a:t>
            </a:r>
            <a:r>
              <a:rPr lang="en-US" altLang="zh-CN" b="1" dirty="0">
                <a:solidFill>
                  <a:srgbClr val="3333FF"/>
                </a:solidFill>
              </a:rPr>
              <a:t>satisfying</a:t>
            </a:r>
            <a:r>
              <a:rPr lang="en-US" altLang="zh-CN" b="1" i="1" dirty="0">
                <a:solidFill>
                  <a:srgbClr val="3333FF"/>
                </a:solidFill>
              </a:rPr>
              <a:t> x= x</a:t>
            </a:r>
            <a:r>
              <a:rPr lang="en-US" altLang="zh-CN" b="1" baseline="-25000" dirty="0">
                <a:solidFill>
                  <a:srgbClr val="3333FF"/>
                </a:solidFill>
              </a:rPr>
              <a:t>1 </a:t>
            </a:r>
            <a:r>
              <a:rPr lang="en-US" altLang="zh-CN" b="1" dirty="0">
                <a:solidFill>
                  <a:srgbClr val="3333FF"/>
                </a:solidFill>
              </a:rPr>
              <a:t>* 26</a:t>
            </a:r>
            <a:r>
              <a:rPr lang="en-US" altLang="zh-CN" b="1" baseline="30000" dirty="0">
                <a:solidFill>
                  <a:srgbClr val="3333FF"/>
                </a:solidFill>
              </a:rPr>
              <a:t>2</a:t>
            </a:r>
            <a:r>
              <a:rPr lang="en-US" altLang="zh-CN" b="1" dirty="0">
                <a:solidFill>
                  <a:srgbClr val="3333FF"/>
                </a:solidFill>
              </a:rPr>
              <a:t> +</a:t>
            </a:r>
            <a:r>
              <a:rPr lang="en-US" altLang="zh-CN" b="1" i="1" dirty="0">
                <a:solidFill>
                  <a:srgbClr val="3333FF"/>
                </a:solidFill>
              </a:rPr>
              <a:t>x</a:t>
            </a:r>
            <a:r>
              <a:rPr lang="en-US" altLang="zh-CN" b="1" i="1" baseline="-25000" dirty="0">
                <a:solidFill>
                  <a:srgbClr val="3333FF"/>
                </a:solidFill>
              </a:rPr>
              <a:t>2</a:t>
            </a:r>
            <a:r>
              <a:rPr lang="en-US" altLang="zh-CN" b="1" baseline="-25000" dirty="0">
                <a:solidFill>
                  <a:srgbClr val="3333FF"/>
                </a:solidFill>
              </a:rPr>
              <a:t> </a:t>
            </a:r>
            <a:r>
              <a:rPr lang="en-US" altLang="zh-CN" b="1" dirty="0">
                <a:solidFill>
                  <a:srgbClr val="3333FF"/>
                </a:solidFill>
              </a:rPr>
              <a:t>*</a:t>
            </a:r>
            <a:r>
              <a:rPr lang="en-US" altLang="zh-CN" b="1" dirty="0" smtClean="0">
                <a:solidFill>
                  <a:srgbClr val="3333FF"/>
                </a:solidFill>
              </a:rPr>
              <a:t>26+</a:t>
            </a:r>
            <a:r>
              <a:rPr lang="en-US" altLang="zh-CN" b="1" i="1" dirty="0" smtClean="0">
                <a:solidFill>
                  <a:srgbClr val="3333FF"/>
                </a:solidFill>
              </a:rPr>
              <a:t>x</a:t>
            </a:r>
            <a:r>
              <a:rPr lang="en-US" altLang="zh-CN" b="1" baseline="-25000" dirty="0" smtClean="0">
                <a:solidFill>
                  <a:srgbClr val="3333FF"/>
                </a:solidFill>
              </a:rPr>
              <a:t>3 </a:t>
            </a:r>
            <a:r>
              <a:rPr lang="en-US" altLang="zh-CN" b="1" i="1" dirty="0" smtClean="0">
                <a:solidFill>
                  <a:srgbClr val="3333FF"/>
                </a:solidFill>
              </a:rPr>
              <a:t> where x</a:t>
            </a:r>
            <a:r>
              <a:rPr lang="en-US" altLang="zh-CN" b="1" i="1" baseline="-25000" dirty="0" smtClean="0">
                <a:solidFill>
                  <a:srgbClr val="3333FF"/>
                </a:solidFill>
              </a:rPr>
              <a:t>i</a:t>
            </a:r>
            <a:r>
              <a:rPr lang="en-US" altLang="zh-CN" b="1" dirty="0" smtClean="0">
                <a:solidFill>
                  <a:srgbClr val="3333FF"/>
                </a:solidFill>
              </a:rPr>
              <a:t> </a:t>
            </a:r>
            <a:r>
              <a:rPr lang="en-US" altLang="zh-CN" b="1" dirty="0">
                <a:solidFill>
                  <a:srgbClr val="3333FF"/>
                </a:solidFill>
              </a:rPr>
              <a:t>is in{0,1,…, 25} </a:t>
            </a:r>
            <a:r>
              <a:rPr lang="en-US" altLang="zh-CN" b="1" dirty="0">
                <a:solidFill>
                  <a:srgbClr val="3333FF"/>
                </a:solidFill>
                <a:sym typeface="Wingdings" panose="05000000000000000000" pitchFamily="2" charset="2"/>
              </a:rPr>
              <a:t>{A,B,…, Z}</a:t>
            </a:r>
            <a:endParaRPr lang="en-US" altLang="zh-CN" b="1" baseline="-25000" dirty="0">
              <a:solidFill>
                <a:srgbClr val="3333FF"/>
              </a:solidFill>
            </a:endParaRPr>
          </a:p>
          <a:p>
            <a:pPr marL="0" lvl="1"/>
            <a:endParaRPr lang="en-US" altLang="zh-CN" b="1" baseline="30000" dirty="0" smtClean="0"/>
          </a:p>
          <a:p>
            <a:r>
              <a:rPr lang="en-US" altLang="zh-CN" dirty="0" smtClean="0"/>
              <a:t>  </a:t>
            </a:r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68760"/>
            <a:ext cx="871537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8644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6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95536" y="1412776"/>
            <a:ext cx="7560840" cy="39703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</a:rPr>
              <a:t>7.17</a:t>
            </a: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4" y="1843088"/>
            <a:ext cx="6020519" cy="32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16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67944" y="1484784"/>
            <a:ext cx="8579296" cy="2448271"/>
          </a:xfrm>
        </p:spPr>
        <p:txBody>
          <a:bodyPr/>
          <a:lstStyle/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zh-CN" altLang="en-US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95536" y="3573016"/>
            <a:ext cx="84969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Answers: For CFB mode, </a:t>
            </a:r>
          </a:p>
          <a:p>
            <a:endParaRPr lang="en-US" altLang="zh-CN" sz="2400" b="1" dirty="0" smtClean="0"/>
          </a:p>
          <a:p>
            <a:endParaRPr lang="en-US" altLang="zh-CN" sz="2400" b="1" dirty="0" smtClean="0"/>
          </a:p>
          <a:p>
            <a:endParaRPr lang="en-US" altLang="zh-CN" sz="2400" b="1" dirty="0" smtClean="0"/>
          </a:p>
          <a:p>
            <a:endParaRPr lang="en-US" altLang="zh-CN" sz="2400" b="1" dirty="0" smtClean="0"/>
          </a:p>
          <a:p>
            <a:r>
              <a:rPr lang="en-US" altLang="zh-CN" sz="2400" b="1" dirty="0" smtClean="0"/>
              <a:t>If  the same key and the same IV are used, then it is easy to compute the following value from the </a:t>
            </a:r>
            <a:r>
              <a:rPr lang="en-US" altLang="zh-CN" sz="2400" b="1" dirty="0" err="1" smtClean="0"/>
              <a:t>ciphertexts</a:t>
            </a:r>
            <a:r>
              <a:rPr lang="en-US" altLang="zh-CN" sz="2400" b="1" dirty="0" smtClean="0"/>
              <a:t> Y and Y’ as </a:t>
            </a:r>
          </a:p>
          <a:p>
            <a:pPr algn="ctr"/>
            <a:r>
              <a:rPr lang="en-US" altLang="zh-CN" sz="2400" b="1" dirty="0" smtClean="0">
                <a:solidFill>
                  <a:srgbClr val="FF3300"/>
                </a:solidFill>
              </a:rPr>
              <a:t>same(X, X’) = same(Y, Y’)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9183" y="1299751"/>
            <a:ext cx="8275265" cy="2201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4149080"/>
            <a:ext cx="17240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8024" y="4139158"/>
            <a:ext cx="15621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7" name="直接连接符 26"/>
          <p:cNvCxnSpPr/>
          <p:nvPr/>
        </p:nvCxnSpPr>
        <p:spPr>
          <a:xfrm>
            <a:off x="4427984" y="4077072"/>
            <a:ext cx="0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3</a:t>
            </a:r>
            <a:endParaRPr lang="zh-CN" alt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521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6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95536" y="1412776"/>
            <a:ext cx="7560840" cy="39703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</a:rPr>
              <a:t>7.23</a:t>
            </a: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700808"/>
            <a:ext cx="6912768" cy="422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4898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6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8721" y="1556792"/>
            <a:ext cx="7560840" cy="39703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</a:rPr>
              <a:t>7.23</a:t>
            </a: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r="1214"/>
          <a:stretch>
            <a:fillRect/>
          </a:stretch>
        </p:blipFill>
        <p:spPr bwMode="auto">
          <a:xfrm>
            <a:off x="1187624" y="1356370"/>
            <a:ext cx="5184576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2708920"/>
            <a:ext cx="5181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393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7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51520" y="1268760"/>
            <a:ext cx="7560840" cy="39703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</a:rPr>
              <a:t>8.3</a:t>
            </a: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68760"/>
            <a:ext cx="5904656" cy="52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7898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7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95536" y="1412776"/>
            <a:ext cx="7560840" cy="39703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</a:rPr>
              <a:t>8.3</a:t>
            </a: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630" y="1628800"/>
            <a:ext cx="7409817" cy="4000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319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23528" y="1197769"/>
            <a:ext cx="8507288" cy="4535487"/>
          </a:xfrm>
        </p:spPr>
        <p:txBody>
          <a:bodyPr/>
          <a:lstStyle/>
          <a:p>
            <a:pPr marL="109537" lvl="1" indent="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100000"/>
              <a:buNone/>
            </a:pPr>
            <a:r>
              <a:rPr lang="en-US" altLang="zh-CN" dirty="0" smtClean="0"/>
              <a:t>8.8 (for </a:t>
            </a:r>
            <a:r>
              <a:rPr lang="en-US" altLang="zh-CN" dirty="0" err="1" smtClean="0"/>
              <a:t>ElGamal</a:t>
            </a:r>
            <a:r>
              <a:rPr lang="en-US" altLang="zh-CN" dirty="0" smtClean="0"/>
              <a:t> Signature Case)</a:t>
            </a:r>
          </a:p>
          <a:p>
            <a:pPr lvl="1">
              <a:lnSpc>
                <a:spcPct val="100000"/>
              </a:lnSpc>
            </a:pPr>
            <a:r>
              <a:rPr lang="en-US" altLang="zh-CN" sz="2400" dirty="0" smtClean="0">
                <a:solidFill>
                  <a:srgbClr val="FF3300"/>
                </a:solidFill>
              </a:rPr>
              <a:t>If the </a:t>
            </a:r>
            <a:r>
              <a:rPr lang="en-US" altLang="zh-CN" sz="2400" dirty="0">
                <a:solidFill>
                  <a:srgbClr val="FF3300"/>
                </a:solidFill>
              </a:rPr>
              <a:t>same </a:t>
            </a:r>
            <a:r>
              <a:rPr lang="en-US" altLang="zh-CN" sz="2400" i="1" dirty="0">
                <a:solidFill>
                  <a:srgbClr val="FF3300"/>
                </a:solidFill>
              </a:rPr>
              <a:t>k</a:t>
            </a:r>
            <a:r>
              <a:rPr lang="en-US" altLang="zh-CN" sz="2400" dirty="0">
                <a:solidFill>
                  <a:srgbClr val="FF3300"/>
                </a:solidFill>
              </a:rPr>
              <a:t> </a:t>
            </a:r>
            <a:r>
              <a:rPr lang="en-US" altLang="zh-CN" sz="2400" dirty="0" smtClean="0">
                <a:solidFill>
                  <a:srgbClr val="FF3300"/>
                </a:solidFill>
              </a:rPr>
              <a:t>is used to </a:t>
            </a:r>
            <a:r>
              <a:rPr lang="en-US" altLang="zh-CN" sz="2400" dirty="0">
                <a:solidFill>
                  <a:srgbClr val="FF3300"/>
                </a:solidFill>
              </a:rPr>
              <a:t>sign two different messages.</a:t>
            </a:r>
            <a:endParaRPr lang="zh-CN" altLang="en-US" sz="2400" dirty="0">
              <a:solidFill>
                <a:srgbClr val="FF33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03" y="2204864"/>
            <a:ext cx="6105153" cy="34443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36"/>
          <a:stretch/>
        </p:blipFill>
        <p:spPr bwMode="auto">
          <a:xfrm>
            <a:off x="721042" y="5767088"/>
            <a:ext cx="6299230" cy="5302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771103" y="2230969"/>
            <a:ext cx="2864302" cy="17790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415" y="5013176"/>
            <a:ext cx="1343025" cy="1657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ectangle 5"/>
          <p:cNvSpPr txBox="1">
            <a:spLocks noRot="1" noChangeArrowheads="1"/>
          </p:cNvSpPr>
          <p:nvPr/>
        </p:nvSpPr>
        <p:spPr bwMode="auto">
          <a:xfrm>
            <a:off x="539552" y="6408712"/>
            <a:ext cx="6408712" cy="404664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/>
          <a:lstStyle/>
          <a:p>
            <a:pPr marL="266700" lvl="1" indent="-266700" eaLnBrk="1" hangingPunct="1">
              <a:lnSpc>
                <a:spcPct val="110000"/>
              </a:lnSpc>
              <a:spcBef>
                <a:spcPct val="20000"/>
              </a:spcBef>
              <a:buClr>
                <a:srgbClr val="3399FF"/>
              </a:buClr>
              <a:buSzPct val="85000"/>
              <a:buFont typeface="Wingdings" pitchFamily="2" charset="2"/>
              <a:buChar char="u"/>
              <a:tabLst>
                <a:tab pos="266700" algn="l"/>
                <a:tab pos="533400" algn="l"/>
              </a:tabLst>
              <a:defRPr/>
            </a:pPr>
            <a:r>
              <a:rPr lang="en-US" altLang="zh-CN" b="1" kern="0" dirty="0" smtClean="0">
                <a:ea typeface="MingLiU_HKSCS" pitchFamily="18" charset="-120"/>
                <a:cs typeface="Times New Roman" pitchFamily="18" charset="0"/>
              </a:rPr>
              <a:t>Verification: </a:t>
            </a:r>
            <a:r>
              <a:rPr lang="en-US" altLang="zh-CN" b="1" kern="0" dirty="0" err="1" smtClean="0">
                <a:solidFill>
                  <a:srgbClr val="3333FF"/>
                </a:solidFill>
                <a:ea typeface="MingLiU_HKSCS" pitchFamily="18" charset="-120"/>
                <a:cs typeface="Times New Roman" pitchFamily="18" charset="0"/>
              </a:rPr>
              <a:t>ver</a:t>
            </a:r>
            <a:r>
              <a:rPr lang="en-US" altLang="zh-CN" b="1" baseline="-25000" dirty="0" err="1" smtClean="0">
                <a:solidFill>
                  <a:srgbClr val="00B050"/>
                </a:solidFill>
                <a:cs typeface="Times New Roman" pitchFamily="18" charset="0"/>
              </a:rPr>
              <a:t>pk</a:t>
            </a:r>
            <a:r>
              <a:rPr lang="en-US" altLang="zh-CN" b="1" dirty="0" smtClean="0">
                <a:solidFill>
                  <a:srgbClr val="3333FF"/>
                </a:solidFill>
                <a:cs typeface="Times New Roman" pitchFamily="18" charset="0"/>
              </a:rPr>
              <a:t>(</a:t>
            </a:r>
            <a:r>
              <a:rPr lang="en-US" altLang="zh-CN" b="1" i="1" dirty="0" smtClean="0">
                <a:solidFill>
                  <a:srgbClr val="3333FF"/>
                </a:solidFill>
                <a:cs typeface="Times New Roman" pitchFamily="18" charset="0"/>
              </a:rPr>
              <a:t>x</a:t>
            </a:r>
            <a:r>
              <a:rPr lang="en-US" altLang="zh-CN" b="1" dirty="0" smtClean="0">
                <a:solidFill>
                  <a:srgbClr val="3333FF"/>
                </a:solidFill>
                <a:cs typeface="Times New Roman" pitchFamily="18" charset="0"/>
              </a:rPr>
              <a:t>, (</a:t>
            </a:r>
            <a:r>
              <a:rPr lang="el-GR" altLang="zh-CN" b="1" i="1" dirty="0" smtClean="0">
                <a:solidFill>
                  <a:srgbClr val="3333FF"/>
                </a:solidFill>
                <a:cs typeface="Times New Roman" pitchFamily="18" charset="0"/>
              </a:rPr>
              <a:t>γ</a:t>
            </a:r>
            <a:r>
              <a:rPr lang="en-US" altLang="zh-CN" b="1" dirty="0" smtClean="0">
                <a:solidFill>
                  <a:srgbClr val="3333FF"/>
                </a:solidFill>
                <a:cs typeface="Times New Roman" pitchFamily="18" charset="0"/>
              </a:rPr>
              <a:t>, </a:t>
            </a:r>
            <a:r>
              <a:rPr lang="el-GR" altLang="zh-CN" b="1" i="1" dirty="0" smtClean="0">
                <a:solidFill>
                  <a:srgbClr val="3333FF"/>
                </a:solidFill>
                <a:cs typeface="Times New Roman" pitchFamily="18" charset="0"/>
              </a:rPr>
              <a:t>δ</a:t>
            </a:r>
            <a:r>
              <a:rPr lang="en-US" altLang="zh-CN" b="1" dirty="0" smtClean="0">
                <a:solidFill>
                  <a:srgbClr val="3333FF"/>
                </a:solidFill>
                <a:cs typeface="Times New Roman" pitchFamily="18" charset="0"/>
              </a:rPr>
              <a:t>)) = true ↔ </a:t>
            </a:r>
            <a:r>
              <a:rPr lang="el-GR" altLang="zh-CN" b="1" i="1" dirty="0" smtClean="0">
                <a:solidFill>
                  <a:srgbClr val="00B050"/>
                </a:solidFill>
                <a:cs typeface="Times New Roman" pitchFamily="18" charset="0"/>
              </a:rPr>
              <a:t>β</a:t>
            </a:r>
            <a:r>
              <a:rPr lang="el-GR" altLang="zh-CN" b="1" i="1" baseline="30000" dirty="0" smtClean="0">
                <a:solidFill>
                  <a:srgbClr val="3333FF"/>
                </a:solidFill>
                <a:cs typeface="Times New Roman" pitchFamily="18" charset="0"/>
              </a:rPr>
              <a:t>γ</a:t>
            </a:r>
            <a:r>
              <a:rPr lang="el-GR" altLang="zh-CN" b="1" i="1" dirty="0" smtClean="0">
                <a:solidFill>
                  <a:srgbClr val="3333FF"/>
                </a:solidFill>
                <a:cs typeface="Times New Roman" pitchFamily="18" charset="0"/>
              </a:rPr>
              <a:t>γ</a:t>
            </a:r>
            <a:r>
              <a:rPr lang="el-GR" altLang="zh-CN" b="1" i="1" baseline="30000" dirty="0" smtClean="0">
                <a:solidFill>
                  <a:srgbClr val="3333FF"/>
                </a:solidFill>
                <a:cs typeface="Times New Roman" pitchFamily="18" charset="0"/>
              </a:rPr>
              <a:t>δ</a:t>
            </a:r>
            <a:r>
              <a:rPr lang="el-GR" altLang="zh-CN" b="1" i="1" dirty="0" smtClean="0">
                <a:solidFill>
                  <a:srgbClr val="3333FF"/>
                </a:solidFill>
                <a:cs typeface="Times New Roman" pitchFamily="18" charset="0"/>
              </a:rPr>
              <a:t> </a:t>
            </a:r>
            <a:r>
              <a:rPr lang="en-US" altLang="zh-CN" b="1" i="1" dirty="0" smtClean="0">
                <a:solidFill>
                  <a:srgbClr val="3333FF"/>
                </a:solidFill>
                <a:cs typeface="Times New Roman" pitchFamily="18" charset="0"/>
              </a:rPr>
              <a:t>≡ </a:t>
            </a:r>
            <a:r>
              <a:rPr lang="el-GR" altLang="zh-CN" b="1" i="1" dirty="0" smtClean="0">
                <a:solidFill>
                  <a:srgbClr val="00B050"/>
                </a:solidFill>
                <a:cs typeface="Times New Roman" pitchFamily="18" charset="0"/>
              </a:rPr>
              <a:t>α</a:t>
            </a:r>
            <a:r>
              <a:rPr lang="en-US" altLang="zh-CN" b="1" i="1" baseline="30000" dirty="0" smtClean="0">
                <a:solidFill>
                  <a:srgbClr val="3333FF"/>
                </a:solidFill>
                <a:cs typeface="Times New Roman" pitchFamily="18" charset="0"/>
              </a:rPr>
              <a:t> x</a:t>
            </a:r>
            <a:r>
              <a:rPr lang="en-US" altLang="zh-CN" b="1" dirty="0" smtClean="0">
                <a:solidFill>
                  <a:srgbClr val="3333FF"/>
                </a:solidFill>
                <a:cs typeface="Times New Roman" pitchFamily="18" charset="0"/>
              </a:rPr>
              <a:t> (mod </a:t>
            </a:r>
            <a:r>
              <a:rPr lang="en-US" altLang="zh-CN" b="1" i="1" dirty="0" smtClean="0">
                <a:solidFill>
                  <a:srgbClr val="3333FF"/>
                </a:solidFill>
              </a:rPr>
              <a:t>p</a:t>
            </a:r>
            <a:r>
              <a:rPr lang="en-US" altLang="zh-CN" b="1" dirty="0" smtClean="0">
                <a:solidFill>
                  <a:srgbClr val="3333FF"/>
                </a:solidFill>
                <a:cs typeface="Times New Roman" pitchFamily="18" charset="0"/>
              </a:rPr>
              <a:t>)</a:t>
            </a:r>
            <a:endParaRPr lang="en-US" altLang="zh-CN" b="1" dirty="0" smtClean="0">
              <a:solidFill>
                <a:srgbClr val="3333FF"/>
              </a:solidFill>
              <a:latin typeface="Lucida Handwriting" pitchFamily="66" charset="0"/>
            </a:endParaRPr>
          </a:p>
        </p:txBody>
      </p:sp>
      <p:sp>
        <p:nvSpPr>
          <p:cNvPr id="11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7</a:t>
            </a:r>
            <a:endParaRPr lang="zh-CN" alt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614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633" y="2204864"/>
            <a:ext cx="6257877" cy="38164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" r="3078" b="55090"/>
          <a:stretch>
            <a:fillRect/>
          </a:stretch>
        </p:blipFill>
        <p:spPr bwMode="auto">
          <a:xfrm>
            <a:off x="1259632" y="6165304"/>
            <a:ext cx="6264696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7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10" name="内容占位符 1"/>
          <p:cNvSpPr>
            <a:spLocks noGrp="1"/>
          </p:cNvSpPr>
          <p:nvPr>
            <p:ph idx="1"/>
          </p:nvPr>
        </p:nvSpPr>
        <p:spPr>
          <a:xfrm>
            <a:off x="323528" y="1197769"/>
            <a:ext cx="8507288" cy="4535487"/>
          </a:xfrm>
        </p:spPr>
        <p:txBody>
          <a:bodyPr/>
          <a:lstStyle/>
          <a:p>
            <a:pPr marL="109537" lvl="1" indent="0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100000"/>
              <a:buNone/>
            </a:pPr>
            <a:r>
              <a:rPr lang="en-US" altLang="zh-CN" dirty="0" smtClean="0"/>
              <a:t>8.8 (for </a:t>
            </a:r>
            <a:r>
              <a:rPr lang="en-US" altLang="zh-CN" dirty="0" err="1" smtClean="0"/>
              <a:t>ElGamal</a:t>
            </a:r>
            <a:r>
              <a:rPr lang="en-US" altLang="zh-CN" dirty="0" smtClean="0"/>
              <a:t> Signature Case)</a:t>
            </a:r>
          </a:p>
          <a:p>
            <a:pPr lvl="1">
              <a:lnSpc>
                <a:spcPct val="100000"/>
              </a:lnSpc>
            </a:pPr>
            <a:r>
              <a:rPr lang="en-US" altLang="zh-CN" sz="2400" dirty="0" smtClean="0">
                <a:solidFill>
                  <a:srgbClr val="FF3300"/>
                </a:solidFill>
              </a:rPr>
              <a:t>If the </a:t>
            </a:r>
            <a:r>
              <a:rPr lang="en-US" altLang="zh-CN" sz="2400" dirty="0">
                <a:solidFill>
                  <a:srgbClr val="FF3300"/>
                </a:solidFill>
              </a:rPr>
              <a:t>same </a:t>
            </a:r>
            <a:r>
              <a:rPr lang="en-US" altLang="zh-CN" sz="2400" i="1" dirty="0">
                <a:solidFill>
                  <a:srgbClr val="FF3300"/>
                </a:solidFill>
              </a:rPr>
              <a:t>k</a:t>
            </a:r>
            <a:r>
              <a:rPr lang="en-US" altLang="zh-CN" sz="2400" dirty="0">
                <a:solidFill>
                  <a:srgbClr val="FF3300"/>
                </a:solidFill>
              </a:rPr>
              <a:t> </a:t>
            </a:r>
            <a:r>
              <a:rPr lang="en-US" altLang="zh-CN" sz="2400" dirty="0" smtClean="0">
                <a:solidFill>
                  <a:srgbClr val="FF3300"/>
                </a:solidFill>
              </a:rPr>
              <a:t>is used to </a:t>
            </a:r>
            <a:r>
              <a:rPr lang="en-US" altLang="zh-CN" sz="2400" dirty="0">
                <a:solidFill>
                  <a:srgbClr val="FF3300"/>
                </a:solidFill>
              </a:rPr>
              <a:t>sign two different messages.</a:t>
            </a:r>
            <a:endParaRPr lang="zh-CN" altLang="en-US" sz="24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437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67944" y="1484784"/>
            <a:ext cx="8579296" cy="2448271"/>
          </a:xfrm>
        </p:spPr>
        <p:txBody>
          <a:bodyPr/>
          <a:lstStyle/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zh-CN" altLang="en-US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51520" y="2636912"/>
            <a:ext cx="84969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Answers: For OFB mode, </a:t>
            </a:r>
          </a:p>
          <a:p>
            <a:endParaRPr lang="en-US" altLang="zh-CN" sz="2400" b="1" dirty="0" smtClean="0"/>
          </a:p>
          <a:p>
            <a:endParaRPr lang="en-US" altLang="zh-CN" sz="2400" b="1" dirty="0" smtClean="0"/>
          </a:p>
          <a:p>
            <a:endParaRPr lang="en-US" altLang="zh-CN" sz="2400" b="1" dirty="0" smtClean="0"/>
          </a:p>
          <a:p>
            <a:endParaRPr lang="en-US" altLang="zh-CN" sz="2400" b="1" dirty="0" smtClean="0"/>
          </a:p>
          <a:p>
            <a:r>
              <a:rPr lang="en-US" altLang="zh-CN" sz="2400" b="1" dirty="0" smtClean="0"/>
              <a:t>If  the same key and the same IV are used, then the same sequence of </a:t>
            </a:r>
            <a:r>
              <a:rPr lang="en-US" altLang="zh-CN" sz="2400" b="1" dirty="0" err="1" smtClean="0"/>
              <a:t>z</a:t>
            </a:r>
            <a:r>
              <a:rPr lang="en-US" altLang="zh-CN" sz="2400" b="1" baseline="-25000" dirty="0" err="1" smtClean="0"/>
              <a:t>i</a:t>
            </a:r>
            <a:r>
              <a:rPr lang="en-US" altLang="zh-CN" sz="2400" b="1" dirty="0" smtClean="0"/>
              <a:t> is obtained. Hence it is easy to compute </a:t>
            </a:r>
            <a:r>
              <a:rPr lang="en-US" altLang="zh-CN" sz="2400" b="1" dirty="0" smtClean="0">
                <a:solidFill>
                  <a:srgbClr val="FF3300"/>
                </a:solidFill>
              </a:rPr>
              <a:t>X</a:t>
            </a:r>
            <a:r>
              <a:rPr lang="en-US" altLang="zh-CN" sz="2400" b="1" dirty="0" smtClean="0">
                <a:solidFill>
                  <a:srgbClr val="FF3300"/>
                </a:solidFill>
                <a:latin typeface="宋体"/>
                <a:ea typeface="宋体"/>
              </a:rPr>
              <a:t>⊕</a:t>
            </a:r>
            <a:r>
              <a:rPr lang="en-US" altLang="zh-CN" sz="2400" b="1" dirty="0" smtClean="0">
                <a:solidFill>
                  <a:srgbClr val="FF3300"/>
                </a:solidFill>
              </a:rPr>
              <a:t>X’ </a:t>
            </a:r>
            <a:r>
              <a:rPr lang="en-US" altLang="zh-CN" sz="2400" b="1" dirty="0" smtClean="0"/>
              <a:t>since</a:t>
            </a:r>
          </a:p>
          <a:p>
            <a:pPr algn="ctr"/>
            <a:r>
              <a:rPr lang="en-US" altLang="zh-CN" sz="2400" dirty="0" err="1" smtClean="0">
                <a:solidFill>
                  <a:srgbClr val="FF3300"/>
                </a:solidFill>
              </a:rPr>
              <a:t>y</a:t>
            </a:r>
            <a:r>
              <a:rPr lang="en-US" altLang="zh-CN" sz="2400" baseline="-25000" dirty="0" err="1" smtClean="0">
                <a:solidFill>
                  <a:srgbClr val="FF3300"/>
                </a:solidFill>
              </a:rPr>
              <a:t>i</a:t>
            </a:r>
            <a:r>
              <a:rPr lang="en-US" altLang="zh-CN" sz="2400" b="1" dirty="0" err="1" smtClean="0">
                <a:solidFill>
                  <a:srgbClr val="FF3300"/>
                </a:solidFill>
                <a:latin typeface="宋体"/>
                <a:ea typeface="宋体"/>
              </a:rPr>
              <a:t>⊕y</a:t>
            </a:r>
            <a:r>
              <a:rPr lang="en-US" altLang="zh-CN" sz="2400" i="1" dirty="0" err="1" smtClean="0">
                <a:solidFill>
                  <a:srgbClr val="FF3300"/>
                </a:solidFill>
              </a:rPr>
              <a:t>’</a:t>
            </a:r>
            <a:r>
              <a:rPr lang="en-US" altLang="zh-CN" sz="2400" baseline="-25000" dirty="0" err="1" smtClean="0">
                <a:solidFill>
                  <a:srgbClr val="FF3300"/>
                </a:solidFill>
              </a:rPr>
              <a:t>i</a:t>
            </a:r>
            <a:r>
              <a:rPr lang="en-US" altLang="zh-CN" sz="2400" b="1" dirty="0" smtClean="0">
                <a:solidFill>
                  <a:srgbClr val="FF3300"/>
                </a:solidFill>
                <a:latin typeface="宋体"/>
                <a:ea typeface="宋体"/>
              </a:rPr>
              <a:t> = </a:t>
            </a:r>
            <a:r>
              <a:rPr lang="en-US" altLang="zh-CN" sz="2400" dirty="0" err="1" smtClean="0">
                <a:solidFill>
                  <a:srgbClr val="FF3300"/>
                </a:solidFill>
              </a:rPr>
              <a:t>x</a:t>
            </a:r>
            <a:r>
              <a:rPr lang="en-US" altLang="zh-CN" sz="2400" baseline="-25000" dirty="0" err="1" smtClean="0">
                <a:solidFill>
                  <a:srgbClr val="FF3300"/>
                </a:solidFill>
              </a:rPr>
              <a:t>i</a:t>
            </a:r>
            <a:r>
              <a:rPr lang="en-US" altLang="zh-CN" sz="2400" b="1" dirty="0" err="1" smtClean="0">
                <a:solidFill>
                  <a:srgbClr val="FF3300"/>
                </a:solidFill>
                <a:latin typeface="宋体"/>
                <a:ea typeface="宋体"/>
              </a:rPr>
              <a:t>⊕z</a:t>
            </a:r>
            <a:r>
              <a:rPr lang="en-US" altLang="zh-CN" sz="2400" baseline="-25000" dirty="0" err="1" smtClean="0">
                <a:solidFill>
                  <a:srgbClr val="FF3300"/>
                </a:solidFill>
              </a:rPr>
              <a:t>i</a:t>
            </a:r>
            <a:r>
              <a:rPr lang="en-US" altLang="zh-CN" sz="2400" b="1" dirty="0" smtClean="0">
                <a:solidFill>
                  <a:srgbClr val="FF3300"/>
                </a:solidFill>
                <a:latin typeface="宋体"/>
                <a:ea typeface="宋体"/>
              </a:rPr>
              <a:t>⊕</a:t>
            </a:r>
            <a:r>
              <a:rPr lang="en-US" altLang="zh-CN" sz="2400" dirty="0" smtClean="0">
                <a:solidFill>
                  <a:srgbClr val="FF33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FF3300"/>
                </a:solidFill>
              </a:rPr>
              <a:t>x</a:t>
            </a:r>
            <a:r>
              <a:rPr lang="en-US" altLang="zh-CN" sz="2400" i="1" dirty="0" err="1" smtClean="0">
                <a:solidFill>
                  <a:srgbClr val="FF3300"/>
                </a:solidFill>
              </a:rPr>
              <a:t>’</a:t>
            </a:r>
            <a:r>
              <a:rPr lang="en-US" altLang="zh-CN" sz="2400" baseline="-25000" dirty="0" err="1" smtClean="0">
                <a:solidFill>
                  <a:srgbClr val="FF3300"/>
                </a:solidFill>
              </a:rPr>
              <a:t>i</a:t>
            </a:r>
            <a:r>
              <a:rPr lang="en-US" altLang="zh-CN" sz="2400" b="1" dirty="0" smtClean="0">
                <a:solidFill>
                  <a:srgbClr val="FF3300"/>
                </a:solidFill>
                <a:latin typeface="宋体"/>
                <a:ea typeface="宋体"/>
              </a:rPr>
              <a:t>⊕</a:t>
            </a:r>
            <a:r>
              <a:rPr lang="en-US" altLang="zh-CN" sz="2400" dirty="0" smtClean="0">
                <a:solidFill>
                  <a:srgbClr val="FF3300"/>
                </a:solidFill>
              </a:rPr>
              <a:t> </a:t>
            </a:r>
            <a:r>
              <a:rPr lang="en-US" altLang="zh-CN" sz="2400" b="1" dirty="0" err="1" smtClean="0">
                <a:solidFill>
                  <a:srgbClr val="FF3300"/>
                </a:solidFill>
                <a:latin typeface="宋体"/>
                <a:ea typeface="宋体"/>
              </a:rPr>
              <a:t>z</a:t>
            </a:r>
            <a:r>
              <a:rPr lang="en-US" altLang="zh-CN" sz="2400" baseline="-25000" dirty="0" err="1" smtClean="0">
                <a:solidFill>
                  <a:srgbClr val="FF3300"/>
                </a:solidFill>
              </a:rPr>
              <a:t>i</a:t>
            </a:r>
            <a:r>
              <a:rPr lang="en-US" altLang="zh-CN" sz="2400" b="1" dirty="0" smtClean="0">
                <a:solidFill>
                  <a:srgbClr val="FF3300"/>
                </a:solidFill>
                <a:latin typeface="宋体"/>
                <a:ea typeface="宋体"/>
              </a:rPr>
              <a:t> = </a:t>
            </a:r>
            <a:r>
              <a:rPr lang="en-US" altLang="zh-CN" sz="2400" dirty="0" smtClean="0">
                <a:solidFill>
                  <a:srgbClr val="FF3300"/>
                </a:solidFill>
              </a:rPr>
              <a:t>x</a:t>
            </a:r>
            <a:r>
              <a:rPr lang="en-US" altLang="zh-CN" sz="2400" baseline="-25000" dirty="0" smtClean="0">
                <a:solidFill>
                  <a:srgbClr val="FF3300"/>
                </a:solidFill>
              </a:rPr>
              <a:t>i</a:t>
            </a:r>
            <a:r>
              <a:rPr lang="en-US" altLang="zh-CN" sz="2400" b="1" dirty="0" smtClean="0">
                <a:solidFill>
                  <a:srgbClr val="FF3300"/>
                </a:solidFill>
                <a:latin typeface="宋体"/>
                <a:ea typeface="宋体"/>
              </a:rPr>
              <a:t>⊕</a:t>
            </a:r>
            <a:r>
              <a:rPr lang="en-US" altLang="zh-CN" sz="2400" dirty="0" smtClean="0">
                <a:solidFill>
                  <a:srgbClr val="FF33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FF3300"/>
                </a:solidFill>
              </a:rPr>
              <a:t>x</a:t>
            </a:r>
            <a:r>
              <a:rPr lang="en-US" altLang="zh-CN" sz="2400" i="1" dirty="0" err="1" smtClean="0">
                <a:solidFill>
                  <a:srgbClr val="FF3300"/>
                </a:solidFill>
              </a:rPr>
              <a:t>’</a:t>
            </a:r>
            <a:r>
              <a:rPr lang="en-US" altLang="zh-CN" sz="2400" baseline="-25000" dirty="0" err="1" smtClean="0">
                <a:solidFill>
                  <a:srgbClr val="FF3300"/>
                </a:solidFill>
              </a:rPr>
              <a:t>i</a:t>
            </a:r>
            <a:endParaRPr lang="en-US" altLang="zh-CN" sz="2400" b="1" dirty="0" smtClean="0">
              <a:solidFill>
                <a:srgbClr val="FF33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1340768"/>
            <a:ext cx="84963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67138" y="3179812"/>
            <a:ext cx="160972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1"/>
          <p:cNvSpPr/>
          <p:nvPr/>
        </p:nvSpPr>
        <p:spPr>
          <a:xfrm>
            <a:off x="1619672" y="2204864"/>
            <a:ext cx="662473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3</a:t>
            </a:r>
            <a:endParaRPr lang="zh-CN" alt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864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67944" y="1484784"/>
            <a:ext cx="8579296" cy="2448271"/>
          </a:xfrm>
        </p:spPr>
        <p:txBody>
          <a:bodyPr/>
          <a:lstStyle/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zh-CN" altLang="en-US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619672" y="2204864"/>
            <a:ext cx="662473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340768"/>
            <a:ext cx="7875229" cy="5215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4</a:t>
            </a:r>
            <a:endParaRPr lang="zh-CN" alt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95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67944" y="1484784"/>
            <a:ext cx="8579296" cy="2448271"/>
          </a:xfrm>
        </p:spPr>
        <p:txBody>
          <a:bodyPr/>
          <a:lstStyle/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zh-CN" altLang="en-US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619672" y="2204864"/>
            <a:ext cx="662473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412776"/>
            <a:ext cx="7733505" cy="476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4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3" name="左右箭头 2"/>
          <p:cNvSpPr/>
          <p:nvPr/>
        </p:nvSpPr>
        <p:spPr>
          <a:xfrm>
            <a:off x="2627784" y="2060848"/>
            <a:ext cx="576064" cy="237051"/>
          </a:xfrm>
          <a:prstGeom prst="leftRightArrow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41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67944" y="1484784"/>
            <a:ext cx="8579296" cy="2448271"/>
          </a:xfrm>
        </p:spPr>
        <p:txBody>
          <a:bodyPr/>
          <a:lstStyle/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zh-CN" altLang="en-US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619672" y="2204864"/>
            <a:ext cx="662473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628800"/>
            <a:ext cx="7163134" cy="2591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4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4365104"/>
            <a:ext cx="7632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In the set of all possible </a:t>
            </a:r>
            <a:r>
              <a:rPr lang="en-US" altLang="zh-CN" dirty="0">
                <a:solidFill>
                  <a:srgbClr val="3333FF"/>
                </a:solidFill>
              </a:rPr>
              <a:t>message digests </a:t>
            </a:r>
            <a:r>
              <a:rPr lang="en-US" altLang="zh-CN" dirty="0" smtClean="0">
                <a:solidFill>
                  <a:srgbClr val="3333FF"/>
                </a:solidFill>
              </a:rPr>
              <a:t>{y=(y</a:t>
            </a:r>
            <a:r>
              <a:rPr lang="en-US" altLang="zh-CN" baseline="-25000" dirty="0">
                <a:solidFill>
                  <a:srgbClr val="3333FF"/>
                </a:solidFill>
              </a:rPr>
              <a:t>1</a:t>
            </a:r>
            <a:r>
              <a:rPr lang="en-US" altLang="zh-CN" dirty="0" smtClean="0">
                <a:solidFill>
                  <a:srgbClr val="3333FF"/>
                </a:solidFill>
              </a:rPr>
              <a:t>, y</a:t>
            </a:r>
            <a:r>
              <a:rPr lang="en-US" altLang="zh-CN" baseline="-25000" dirty="0">
                <a:solidFill>
                  <a:srgbClr val="3333FF"/>
                </a:solidFill>
              </a:rPr>
              <a:t>2</a:t>
            </a:r>
            <a:r>
              <a:rPr lang="en-US" altLang="zh-CN" dirty="0" smtClean="0">
                <a:solidFill>
                  <a:srgbClr val="3333FF"/>
                </a:solidFill>
              </a:rPr>
              <a:t>, y</a:t>
            </a:r>
            <a:r>
              <a:rPr lang="en-US" altLang="zh-CN" baseline="-25000" dirty="0">
                <a:solidFill>
                  <a:srgbClr val="3333FF"/>
                </a:solidFill>
              </a:rPr>
              <a:t>3</a:t>
            </a:r>
            <a:r>
              <a:rPr lang="en-US" altLang="zh-CN" dirty="0" smtClean="0">
                <a:solidFill>
                  <a:srgbClr val="3333FF"/>
                </a:solidFill>
              </a:rPr>
              <a:t>, …, y</a:t>
            </a:r>
            <a:r>
              <a:rPr lang="en-US" altLang="zh-CN" baseline="-25000" dirty="0" smtClean="0">
                <a:solidFill>
                  <a:srgbClr val="3333FF"/>
                </a:solidFill>
              </a:rPr>
              <a:t>n+1</a:t>
            </a:r>
            <a:r>
              <a:rPr lang="en-US" altLang="zh-CN" dirty="0" smtClean="0">
                <a:solidFill>
                  <a:srgbClr val="3333FF"/>
                </a:solidFill>
              </a:rPr>
              <a:t>)}</a:t>
            </a:r>
            <a:r>
              <a:rPr lang="zh-CN" altLang="en-US" dirty="0" smtClean="0">
                <a:solidFill>
                  <a:srgbClr val="3333FF"/>
                </a:solidFill>
              </a:rPr>
              <a:t>， </a:t>
            </a:r>
            <a:r>
              <a:rPr lang="en-US" altLang="zh-CN" dirty="0" smtClean="0">
                <a:solidFill>
                  <a:srgbClr val="3333FF"/>
                </a:solidFill>
              </a:rPr>
              <a:t>there are one half </a:t>
            </a:r>
            <a:r>
              <a:rPr lang="en-US" altLang="zh-CN" dirty="0" err="1" smtClean="0">
                <a:solidFill>
                  <a:srgbClr val="3333FF"/>
                </a:solidFill>
              </a:rPr>
              <a:t>ys</a:t>
            </a:r>
            <a:r>
              <a:rPr lang="en-US" altLang="zh-CN" dirty="0" smtClean="0">
                <a:solidFill>
                  <a:srgbClr val="3333FF"/>
                </a:solidFill>
              </a:rPr>
              <a:t> satisfying y</a:t>
            </a:r>
            <a:r>
              <a:rPr lang="en-US" altLang="zh-CN" baseline="-25000" dirty="0" smtClean="0">
                <a:solidFill>
                  <a:srgbClr val="3333FF"/>
                </a:solidFill>
              </a:rPr>
              <a:t>1</a:t>
            </a:r>
            <a:r>
              <a:rPr lang="en-US" altLang="zh-CN" dirty="0" smtClean="0">
                <a:solidFill>
                  <a:srgbClr val="3333FF"/>
                </a:solidFill>
              </a:rPr>
              <a:t>=0, </a:t>
            </a:r>
            <a:r>
              <a:rPr lang="en-US" altLang="zh-CN" dirty="0" err="1" smtClean="0">
                <a:solidFill>
                  <a:srgbClr val="3333FF"/>
                </a:solidFill>
              </a:rPr>
              <a:t>i,e</a:t>
            </a:r>
            <a:r>
              <a:rPr lang="en-US" altLang="zh-CN" dirty="0" smtClean="0">
                <a:solidFill>
                  <a:srgbClr val="3333FF"/>
                </a:solidFill>
              </a:rPr>
              <a:t>., |{y=(0, </a:t>
            </a:r>
            <a:r>
              <a:rPr lang="en-US" altLang="zh-CN" dirty="0">
                <a:solidFill>
                  <a:srgbClr val="3333FF"/>
                </a:solidFill>
              </a:rPr>
              <a:t>y</a:t>
            </a:r>
            <a:r>
              <a:rPr lang="en-US" altLang="zh-CN" baseline="-25000" dirty="0">
                <a:solidFill>
                  <a:srgbClr val="3333FF"/>
                </a:solidFill>
              </a:rPr>
              <a:t>2</a:t>
            </a:r>
            <a:r>
              <a:rPr lang="en-US" altLang="zh-CN" dirty="0">
                <a:solidFill>
                  <a:srgbClr val="3333FF"/>
                </a:solidFill>
              </a:rPr>
              <a:t>, y</a:t>
            </a:r>
            <a:r>
              <a:rPr lang="en-US" altLang="zh-CN" baseline="-25000" dirty="0">
                <a:solidFill>
                  <a:srgbClr val="3333FF"/>
                </a:solidFill>
              </a:rPr>
              <a:t>3</a:t>
            </a:r>
            <a:r>
              <a:rPr lang="en-US" altLang="zh-CN" dirty="0">
                <a:solidFill>
                  <a:srgbClr val="3333FF"/>
                </a:solidFill>
              </a:rPr>
              <a:t>, …, y</a:t>
            </a:r>
            <a:r>
              <a:rPr lang="en-US" altLang="zh-CN" baseline="-25000" dirty="0">
                <a:solidFill>
                  <a:srgbClr val="3333FF"/>
                </a:solidFill>
              </a:rPr>
              <a:t>n+1</a:t>
            </a:r>
            <a:r>
              <a:rPr lang="en-US" altLang="zh-CN" dirty="0" smtClean="0">
                <a:solidFill>
                  <a:srgbClr val="3333FF"/>
                </a:solidFill>
              </a:rPr>
              <a:t>)}|=2</a:t>
            </a:r>
            <a:r>
              <a:rPr lang="en-US" altLang="zh-CN" baseline="30000" dirty="0" smtClean="0">
                <a:solidFill>
                  <a:srgbClr val="3333FF"/>
                </a:solidFill>
              </a:rPr>
              <a:t>n</a:t>
            </a:r>
            <a:r>
              <a:rPr lang="en-US" altLang="zh-CN" dirty="0" smtClean="0">
                <a:solidFill>
                  <a:srgbClr val="3333FF"/>
                </a:solidFill>
              </a:rPr>
              <a:t>.</a:t>
            </a:r>
            <a:endParaRPr lang="zh-CN" alt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24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" b="60766"/>
          <a:stretch/>
        </p:blipFill>
        <p:spPr bwMode="auto">
          <a:xfrm>
            <a:off x="179512" y="1412776"/>
            <a:ext cx="5314950" cy="246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4</a:t>
            </a:r>
            <a:endParaRPr lang="zh-CN" altLang="en-US" dirty="0">
              <a:solidFill>
                <a:srgbClr val="3333FF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2" t="46105" r="15334" b="3478"/>
          <a:stretch/>
        </p:blipFill>
        <p:spPr bwMode="auto">
          <a:xfrm>
            <a:off x="5040084" y="3429000"/>
            <a:ext cx="4103916" cy="33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320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67944" y="1484784"/>
            <a:ext cx="8579296" cy="2448271"/>
          </a:xfrm>
        </p:spPr>
        <p:txBody>
          <a:bodyPr/>
          <a:lstStyle/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en-US" altLang="zh-CN" sz="2000" dirty="0" smtClean="0"/>
          </a:p>
          <a:p>
            <a:pPr indent="-365125">
              <a:buNone/>
            </a:pPr>
            <a:endParaRPr lang="zh-CN" altLang="en-US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8E27E-8D50-4935-97BA-5FA782506CC6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619672" y="2204864"/>
            <a:ext cx="662473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5536" y="1412776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5.8 proof: </a:t>
            </a:r>
            <a:endParaRPr lang="zh-CN" altLang="en-US" sz="2400" b="1" dirty="0"/>
          </a:p>
        </p:txBody>
      </p:sp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33FF"/>
                </a:solidFill>
              </a:rPr>
              <a:t>Homework 4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3608" y="1988840"/>
            <a:ext cx="77048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Let x</a:t>
            </a:r>
            <a:r>
              <a:rPr lang="en-US" altLang="zh-CN" sz="2400" baseline="-25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1</a:t>
            </a:r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=x’||x’’, </a:t>
            </a:r>
            <a:r>
              <a:rPr lang="en-US" altLang="zh-CN" sz="2400" dirty="0" smtClean="0">
                <a:solidFill>
                  <a:srgbClr val="3333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x’ ≠</a:t>
            </a:r>
            <a:r>
              <a:rPr lang="en-US" altLang="zh-CN" sz="2400" dirty="0">
                <a:solidFill>
                  <a:srgbClr val="3333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x</a:t>
            </a:r>
            <a:r>
              <a:rPr lang="en-US" altLang="zh-CN" sz="2400" dirty="0" smtClean="0">
                <a:solidFill>
                  <a:srgbClr val="3333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’’ </a:t>
            </a:r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and x’, x’’</a:t>
            </a:r>
            <a:r>
              <a:rPr lang="en-US" altLang="zh-CN" sz="2400" dirty="0" smtClean="0">
                <a:latin typeface="宋体"/>
                <a:ea typeface="宋体"/>
                <a:cs typeface="Segoe UI Semilight" panose="020B0402040204020203" pitchFamily="34" charset="0"/>
              </a:rPr>
              <a:t>∈{0,1}</a:t>
            </a:r>
            <a:r>
              <a:rPr lang="en-US" altLang="zh-CN" sz="2400" baseline="30000" dirty="0" smtClean="0">
                <a:latin typeface="宋体"/>
                <a:ea typeface="宋体"/>
                <a:cs typeface="Segoe UI Semilight" panose="020B0402040204020203" pitchFamily="34" charset="0"/>
              </a:rPr>
              <a:t>m</a:t>
            </a:r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.  Denote </a:t>
            </a:r>
            <a:r>
              <a:rPr lang="en-US" altLang="zh-CN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y= h(x</a:t>
            </a:r>
            <a:r>
              <a:rPr lang="en-US" altLang="zh-CN" sz="2400" baseline="-25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</a:t>
            </a:r>
            <a:r>
              <a:rPr lang="en-US" altLang="zh-CN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  <a:endParaRPr lang="en-US" altLang="zh-CN" sz="240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en-US" altLang="zh-CN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Set x</a:t>
            </a:r>
            <a:r>
              <a:rPr lang="en-US" altLang="zh-CN" sz="2400" baseline="-25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2</a:t>
            </a:r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=x’’||</a:t>
            </a:r>
            <a:r>
              <a:rPr lang="en-US" altLang="zh-CN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x</a:t>
            </a:r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’. </a:t>
            </a:r>
          </a:p>
          <a:p>
            <a:endParaRPr lang="en-US" altLang="zh-CN" sz="240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Then x</a:t>
            </a:r>
            <a:r>
              <a:rPr lang="en-US" altLang="zh-CN" sz="2400" baseline="-25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1</a:t>
            </a:r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≠</a:t>
            </a:r>
            <a:r>
              <a:rPr lang="en-US" altLang="zh-CN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x</a:t>
            </a:r>
            <a:r>
              <a:rPr lang="en-US" altLang="zh-CN" sz="2400" baseline="-25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</a:t>
            </a:r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zh-CN" altLang="en-US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，</a:t>
            </a:r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but h(</a:t>
            </a:r>
            <a:r>
              <a:rPr lang="en-US" altLang="zh-CN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x</a:t>
            </a:r>
            <a:r>
              <a:rPr lang="en-US" altLang="zh-CN" sz="2400" baseline="-25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</a:t>
            </a:r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 = f(</a:t>
            </a:r>
            <a:r>
              <a:rPr lang="en-US" altLang="zh-CN" sz="24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x’⊕x</a:t>
            </a:r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’’)=f(</a:t>
            </a:r>
            <a:r>
              <a:rPr lang="en-US" altLang="zh-CN" sz="24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x’’</a:t>
            </a:r>
            <a:r>
              <a:rPr lang="en-US" altLang="zh-CN" sz="2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⊕x</a:t>
            </a:r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’)=h(</a:t>
            </a:r>
            <a:r>
              <a:rPr lang="en-US" altLang="zh-CN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x</a:t>
            </a:r>
            <a:r>
              <a:rPr lang="en-US" altLang="zh-CN" sz="2400" baseline="-25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</a:t>
            </a:r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).</a:t>
            </a:r>
            <a:endParaRPr lang="en-US" altLang="zh-CN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zh-CN" altLang="en-US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57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17133</TotalTime>
  <Words>892</Words>
  <Application>Microsoft Office PowerPoint</Application>
  <PresentationFormat>全屏显示(4:3)</PresentationFormat>
  <Paragraphs>371</Paragraphs>
  <Slides>35</Slides>
  <Notes>20</Notes>
  <HiddenSlides>7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8" baseType="lpstr">
      <vt:lpstr>MingLiU_HKSCS</vt:lpstr>
      <vt:lpstr>黑体</vt:lpstr>
      <vt:lpstr>宋体</vt:lpstr>
      <vt:lpstr>Arial</vt:lpstr>
      <vt:lpstr>Lucida Handwriting</vt:lpstr>
      <vt:lpstr>Lucida Sans Unicode</vt:lpstr>
      <vt:lpstr>Segoe UI Semilight</vt:lpstr>
      <vt:lpstr>Times New Roman</vt:lpstr>
      <vt:lpstr>Verdana</vt:lpstr>
      <vt:lpstr>Wingdings</vt:lpstr>
      <vt:lpstr>Wingdings 2</vt:lpstr>
      <vt:lpstr>Wingdings 3</vt:lpstr>
      <vt:lpstr>聚合</vt:lpstr>
      <vt:lpstr>Homework 3</vt:lpstr>
      <vt:lpstr>Homework 3</vt:lpstr>
      <vt:lpstr>Homework 3</vt:lpstr>
      <vt:lpstr>Homework 3</vt:lpstr>
      <vt:lpstr>Homework 4</vt:lpstr>
      <vt:lpstr>Homework 4</vt:lpstr>
      <vt:lpstr>Homework 4</vt:lpstr>
      <vt:lpstr>Homework 4</vt:lpstr>
      <vt:lpstr>Homework 4</vt:lpstr>
      <vt:lpstr>Homework 4</vt:lpstr>
      <vt:lpstr>Homework 4</vt:lpstr>
      <vt:lpstr>Homework 4</vt:lpstr>
      <vt:lpstr>Homework 4</vt:lpstr>
      <vt:lpstr>Homework 4</vt:lpstr>
      <vt:lpstr>Homework 4</vt:lpstr>
      <vt:lpstr>Homework 4</vt:lpstr>
      <vt:lpstr>Homework 5</vt:lpstr>
      <vt:lpstr>Homework 5</vt:lpstr>
      <vt:lpstr>Homework 5</vt:lpstr>
      <vt:lpstr>Homework 5</vt:lpstr>
      <vt:lpstr>Homework 5</vt:lpstr>
      <vt:lpstr>Homework 5</vt:lpstr>
      <vt:lpstr>Homework 5</vt:lpstr>
      <vt:lpstr>PowerPoint 演示文稿</vt:lpstr>
      <vt:lpstr>Homework 5</vt:lpstr>
      <vt:lpstr>Homework 6</vt:lpstr>
      <vt:lpstr>Homework 6</vt:lpstr>
      <vt:lpstr>Homework 6</vt:lpstr>
      <vt:lpstr>Homework 6</vt:lpstr>
      <vt:lpstr>Homework 6</vt:lpstr>
      <vt:lpstr>Homework 6</vt:lpstr>
      <vt:lpstr>Homework 7</vt:lpstr>
      <vt:lpstr>Homework 7</vt:lpstr>
      <vt:lpstr>Homework 7</vt:lpstr>
      <vt:lpstr>Homework 7</vt:lpstr>
    </vt:vector>
  </TitlesOfParts>
  <Company>MC SYSTEM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MC SYSTEM</dc:creator>
  <cp:lastModifiedBy>JNU</cp:lastModifiedBy>
  <cp:revision>477</cp:revision>
  <dcterms:created xsi:type="dcterms:W3CDTF">2006-05-05T07:30:56Z</dcterms:created>
  <dcterms:modified xsi:type="dcterms:W3CDTF">2024-06-12T02:26:25Z</dcterms:modified>
</cp:coreProperties>
</file>